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5"/>
  </p:notesMasterIdLst>
  <p:sldIdLst>
    <p:sldId id="493" r:id="rId2"/>
    <p:sldId id="386" r:id="rId3"/>
    <p:sldId id="484" r:id="rId4"/>
    <p:sldId id="551" r:id="rId5"/>
    <p:sldId id="482" r:id="rId6"/>
    <p:sldId id="552" r:id="rId7"/>
    <p:sldId id="580" r:id="rId8"/>
    <p:sldId id="579" r:id="rId9"/>
    <p:sldId id="581" r:id="rId10"/>
    <p:sldId id="582" r:id="rId11"/>
    <p:sldId id="583" r:id="rId12"/>
    <p:sldId id="284" r:id="rId13"/>
    <p:sldId id="587" r:id="rId14"/>
    <p:sldId id="588" r:id="rId15"/>
    <p:sldId id="460" r:id="rId16"/>
    <p:sldId id="531" r:id="rId17"/>
    <p:sldId id="459" r:id="rId18"/>
    <p:sldId id="502" r:id="rId19"/>
    <p:sldId id="504" r:id="rId20"/>
    <p:sldId id="495" r:id="rId21"/>
    <p:sldId id="532" r:id="rId22"/>
    <p:sldId id="534" r:id="rId23"/>
    <p:sldId id="536" r:id="rId24"/>
    <p:sldId id="537" r:id="rId25"/>
    <p:sldId id="535" r:id="rId26"/>
    <p:sldId id="586" r:id="rId27"/>
    <p:sldId id="584" r:id="rId28"/>
    <p:sldId id="585" r:id="rId29"/>
    <p:sldId id="518" r:id="rId30"/>
    <p:sldId id="519" r:id="rId31"/>
    <p:sldId id="550" r:id="rId32"/>
    <p:sldId id="521" r:id="rId33"/>
    <p:sldId id="425" r:id="rId34"/>
    <p:sldId id="522" r:id="rId35"/>
    <p:sldId id="476" r:id="rId36"/>
    <p:sldId id="483" r:id="rId37"/>
    <p:sldId id="513" r:id="rId38"/>
    <p:sldId id="514" r:id="rId39"/>
    <p:sldId id="478" r:id="rId40"/>
    <p:sldId id="481" r:id="rId41"/>
    <p:sldId id="515" r:id="rId42"/>
    <p:sldId id="516" r:id="rId43"/>
    <p:sldId id="47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07F"/>
    <a:srgbClr val="B95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9" autoAdjust="0"/>
    <p:restoredTop sz="74762" autoAdjust="0"/>
  </p:normalViewPr>
  <p:slideViewPr>
    <p:cSldViewPr snapToGrid="0">
      <p:cViewPr varScale="1">
        <p:scale>
          <a:sx n="94" d="100"/>
          <a:sy n="94" d="100"/>
        </p:scale>
        <p:origin x="19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B8FC7-B944-4823-A588-C9C99757DCB6}" type="datetimeFigureOut">
              <a:rPr lang="en-US" smtClean="0"/>
              <a:t>7/22/21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98E89-17B2-4721-9E3B-530BF713EE36}" type="slidenum">
              <a:rPr lang="en-US" smtClean="0"/>
              <a:t>‹#›</a:t>
            </a:fld>
            <a:endParaRPr lang="en-US"/>
          </a:p>
        </p:txBody>
      </p:sp>
    </p:spTree>
    <p:extLst>
      <p:ext uri="{BB962C8B-B14F-4D97-AF65-F5344CB8AC3E}">
        <p14:creationId xmlns:p14="http://schemas.microsoft.com/office/powerpoint/2010/main" val="99588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77973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11</a:t>
            </a:fld>
            <a:endParaRPr lang="en-US"/>
          </a:p>
        </p:txBody>
      </p:sp>
    </p:spTree>
    <p:extLst>
      <p:ext uri="{BB962C8B-B14F-4D97-AF65-F5344CB8AC3E}">
        <p14:creationId xmlns:p14="http://schemas.microsoft.com/office/powerpoint/2010/main" val="119370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12</a:t>
            </a:fld>
            <a:endParaRPr lang="en-US"/>
          </a:p>
        </p:txBody>
      </p:sp>
    </p:spTree>
    <p:extLst>
      <p:ext uri="{BB962C8B-B14F-4D97-AF65-F5344CB8AC3E}">
        <p14:creationId xmlns:p14="http://schemas.microsoft.com/office/powerpoint/2010/main" val="104153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Medical Information Mart for Intensive Care version III (MIMIC-III)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min in</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15</a:t>
            </a:fld>
            <a:endParaRPr lang="en-US"/>
          </a:p>
        </p:txBody>
      </p:sp>
    </p:spTree>
    <p:extLst>
      <p:ext uri="{BB962C8B-B14F-4D97-AF65-F5344CB8AC3E}">
        <p14:creationId xmlns:p14="http://schemas.microsoft.com/office/powerpoint/2010/main" val="207499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happening on an ongoing basis</a:t>
            </a:r>
          </a:p>
        </p:txBody>
      </p:sp>
      <p:sp>
        <p:nvSpPr>
          <p:cNvPr id="4" name="Slide Number Placeholder 3"/>
          <p:cNvSpPr>
            <a:spLocks noGrp="1"/>
          </p:cNvSpPr>
          <p:nvPr>
            <p:ph type="sldNum" sz="quarter" idx="5"/>
          </p:nvPr>
        </p:nvSpPr>
        <p:spPr/>
        <p:txBody>
          <a:bodyPr/>
          <a:lstStyle/>
          <a:p>
            <a:fld id="{16E98E89-17B2-4721-9E3B-530BF713EE36}" type="slidenum">
              <a:rPr lang="en-US" smtClean="0"/>
              <a:t>17</a:t>
            </a:fld>
            <a:endParaRPr lang="en-US"/>
          </a:p>
        </p:txBody>
      </p:sp>
    </p:spTree>
    <p:extLst>
      <p:ext uri="{BB962C8B-B14F-4D97-AF65-F5344CB8AC3E}">
        <p14:creationId xmlns:p14="http://schemas.microsoft.com/office/powerpoint/2010/main" val="272317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19</a:t>
            </a:fld>
            <a:endParaRPr lang="en-US"/>
          </a:p>
        </p:txBody>
      </p:sp>
    </p:spTree>
    <p:extLst>
      <p:ext uri="{BB962C8B-B14F-4D97-AF65-F5344CB8AC3E}">
        <p14:creationId xmlns:p14="http://schemas.microsoft.com/office/powerpoint/2010/main" val="1147752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clear how to define the state.</a:t>
            </a:r>
          </a:p>
          <a:p>
            <a:r>
              <a:rPr lang="en-US" dirty="0"/>
              <a:t>Clear set of information that is relevant to decision-making, and we’re able to observe all of it</a:t>
            </a:r>
          </a:p>
          <a:p>
            <a:r>
              <a:rPr lang="en-US" dirty="0"/>
              <a:t>Less so in medicine</a:t>
            </a:r>
          </a:p>
          <a:p>
            <a:endParaRPr lang="en-US" dirty="0"/>
          </a:p>
          <a:p>
            <a:r>
              <a:rPr lang="en-US" dirty="0"/>
              <a:t>Moreover, what’s on the board right now is the only thing that matters</a:t>
            </a:r>
          </a:p>
          <a:p>
            <a:r>
              <a:rPr lang="en-US" dirty="0"/>
              <a:t>Doesn’t matter how we got here – has no impact on the best decision going forward</a:t>
            </a:r>
          </a:p>
          <a:p>
            <a:r>
              <a:rPr lang="en-US" dirty="0"/>
              <a:t>Not always the case in medicine</a:t>
            </a:r>
          </a:p>
          <a:p>
            <a:endParaRPr lang="en-US" dirty="0"/>
          </a:p>
          <a:p>
            <a:r>
              <a:rPr lang="en-US" dirty="0"/>
              <a:t>So there are these two related questions.</a:t>
            </a:r>
          </a:p>
          <a:p>
            <a:r>
              <a:rPr lang="en-US" dirty="0"/>
              <a:t>What information is important to my decision-making?</a:t>
            </a:r>
          </a:p>
          <a:p>
            <a:r>
              <a:rPr lang="en-US" dirty="0"/>
              <a:t>What information do I have access to?</a:t>
            </a:r>
          </a:p>
        </p:txBody>
      </p:sp>
      <p:sp>
        <p:nvSpPr>
          <p:cNvPr id="4" name="Slide Number Placeholder 3"/>
          <p:cNvSpPr>
            <a:spLocks noGrp="1"/>
          </p:cNvSpPr>
          <p:nvPr>
            <p:ph type="sldNum" sz="quarter" idx="5"/>
          </p:nvPr>
        </p:nvSpPr>
        <p:spPr/>
        <p:txBody>
          <a:bodyPr/>
          <a:lstStyle/>
          <a:p>
            <a:fld id="{16E98E89-17B2-4721-9E3B-530BF713EE36}" type="slidenum">
              <a:rPr lang="en-US" smtClean="0"/>
              <a:t>21</a:t>
            </a:fld>
            <a:endParaRPr lang="en-US"/>
          </a:p>
        </p:txBody>
      </p:sp>
    </p:spTree>
    <p:extLst>
      <p:ext uri="{BB962C8B-B14F-4D97-AF65-F5344CB8AC3E}">
        <p14:creationId xmlns:p14="http://schemas.microsoft.com/office/powerpoint/2010/main" val="357675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22</a:t>
            </a:fld>
            <a:endParaRPr lang="en-US"/>
          </a:p>
        </p:txBody>
      </p:sp>
    </p:spTree>
    <p:extLst>
      <p:ext uri="{BB962C8B-B14F-4D97-AF65-F5344CB8AC3E}">
        <p14:creationId xmlns:p14="http://schemas.microsoft.com/office/powerpoint/2010/main" val="1055390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23</a:t>
            </a:fld>
            <a:endParaRPr lang="en-US"/>
          </a:p>
        </p:txBody>
      </p:sp>
    </p:spTree>
    <p:extLst>
      <p:ext uri="{BB962C8B-B14F-4D97-AF65-F5344CB8AC3E}">
        <p14:creationId xmlns:p14="http://schemas.microsoft.com/office/powerpoint/2010/main" val="391399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24</a:t>
            </a:fld>
            <a:endParaRPr lang="en-US"/>
          </a:p>
        </p:txBody>
      </p:sp>
    </p:spTree>
    <p:extLst>
      <p:ext uri="{BB962C8B-B14F-4D97-AF65-F5344CB8AC3E}">
        <p14:creationId xmlns:p14="http://schemas.microsoft.com/office/powerpoint/2010/main" val="309847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25</a:t>
            </a:fld>
            <a:endParaRPr lang="en-US"/>
          </a:p>
        </p:txBody>
      </p:sp>
    </p:spTree>
    <p:extLst>
      <p:ext uri="{BB962C8B-B14F-4D97-AF65-F5344CB8AC3E}">
        <p14:creationId xmlns:p14="http://schemas.microsoft.com/office/powerpoint/2010/main" val="68814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3</a:t>
            </a:fld>
            <a:endParaRPr lang="en-US"/>
          </a:p>
        </p:txBody>
      </p:sp>
    </p:spTree>
    <p:extLst>
      <p:ext uri="{BB962C8B-B14F-4D97-AF65-F5344CB8AC3E}">
        <p14:creationId xmlns:p14="http://schemas.microsoft.com/office/powerpoint/2010/main" val="155089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26</a:t>
            </a:fld>
            <a:endParaRPr lang="en-US"/>
          </a:p>
        </p:txBody>
      </p:sp>
    </p:spTree>
    <p:extLst>
      <p:ext uri="{BB962C8B-B14F-4D97-AF65-F5344CB8AC3E}">
        <p14:creationId xmlns:p14="http://schemas.microsoft.com/office/powerpoint/2010/main" val="171371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dataset that gives us a large number of {state, action, reward} tuples. Keep updating our Q table or DNN based on these tuples until things converge</a:t>
            </a:r>
          </a:p>
          <a:p>
            <a:endParaRPr lang="en-US" dirty="0"/>
          </a:p>
          <a:p>
            <a:r>
              <a:rPr lang="en-US" dirty="0"/>
              <a:t>It’s as if we’re trying the actions, but the actions we’re able to try are set in advance. So the limitation here is that we can’t explore freely. We may not have any examples of particular actions from a given state, and so their value is unknown to us.</a:t>
            </a:r>
          </a:p>
          <a:p>
            <a:endParaRPr lang="en-US" dirty="0"/>
          </a:p>
          <a:p>
            <a:r>
              <a:rPr lang="en-US" dirty="0"/>
              <a:t>Limitation 1: can’t comprehensively explore</a:t>
            </a:r>
          </a:p>
          <a:p>
            <a:r>
              <a:rPr lang="en-US" dirty="0"/>
              <a:t>Limitation 2: since the agent is not actually making decisions, there may be confounding variables that are affecting actions that we don’t understand.</a:t>
            </a:r>
          </a:p>
          <a:p>
            <a:endParaRPr lang="en-US" dirty="0"/>
          </a:p>
          <a:p>
            <a:r>
              <a:rPr lang="en-US" dirty="0"/>
              <a:t>Explain how we do this. We simply keep iterating </a:t>
            </a:r>
          </a:p>
          <a:p>
            <a:endParaRPr lang="en-US" dirty="0"/>
          </a:p>
          <a:p>
            <a:r>
              <a:rPr lang="en-US" dirty="0"/>
              <a:t>Cannot control which actions are taken</a:t>
            </a:r>
          </a:p>
          <a:p>
            <a:r>
              <a:rPr lang="en-US" dirty="0"/>
              <a:t>Tie this back to comments from before</a:t>
            </a:r>
          </a:p>
        </p:txBody>
      </p:sp>
      <p:sp>
        <p:nvSpPr>
          <p:cNvPr id="4" name="Slide Number Placeholder 3"/>
          <p:cNvSpPr>
            <a:spLocks noGrp="1"/>
          </p:cNvSpPr>
          <p:nvPr>
            <p:ph type="sldNum" sz="quarter" idx="5"/>
          </p:nvPr>
        </p:nvSpPr>
        <p:spPr/>
        <p:txBody>
          <a:bodyPr/>
          <a:lstStyle/>
          <a:p>
            <a:fld id="{16E98E89-17B2-4721-9E3B-530BF713EE36}" type="slidenum">
              <a:rPr lang="en-US" smtClean="0"/>
              <a:t>31</a:t>
            </a:fld>
            <a:endParaRPr lang="en-US"/>
          </a:p>
        </p:txBody>
      </p:sp>
    </p:spTree>
    <p:extLst>
      <p:ext uri="{BB962C8B-B14F-4D97-AF65-F5344CB8AC3E}">
        <p14:creationId xmlns:p14="http://schemas.microsoft.com/office/powerpoint/2010/main" val="2821303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transitions may not match reality</a:t>
            </a:r>
          </a:p>
          <a:p>
            <a:endParaRPr lang="en-US" dirty="0"/>
          </a:p>
          <a:p>
            <a:pPr marL="171450" indent="-171450">
              <a:buFontTx/>
              <a:buChar char="-"/>
            </a:pPr>
            <a:r>
              <a:rPr lang="en-US" dirty="0"/>
              <a:t>Requires a good existing understanding of how actions influence the state</a:t>
            </a:r>
          </a:p>
          <a:p>
            <a:pPr marL="171450" indent="-171450">
              <a:buFontTx/>
              <a:buChar char="-"/>
            </a:pPr>
            <a:r>
              <a:rPr lang="en-US" dirty="0"/>
              <a:t>But, the simulator could be generated using whatever means, and may incorporate physiologic info, for example</a:t>
            </a:r>
          </a:p>
          <a:p>
            <a:pPr marL="171450" indent="-171450">
              <a:buFontTx/>
              <a:buChar char="-"/>
            </a:pPr>
            <a:r>
              <a:rPr lang="en-US" dirty="0"/>
              <a:t>So at UVA we have a differential equation based model, includes info about different compartments, long history of development, etc.</a:t>
            </a:r>
          </a:p>
        </p:txBody>
      </p:sp>
      <p:sp>
        <p:nvSpPr>
          <p:cNvPr id="4" name="Slide Number Placeholder 3"/>
          <p:cNvSpPr>
            <a:spLocks noGrp="1"/>
          </p:cNvSpPr>
          <p:nvPr>
            <p:ph type="sldNum" sz="quarter" idx="5"/>
          </p:nvPr>
        </p:nvSpPr>
        <p:spPr/>
        <p:txBody>
          <a:bodyPr/>
          <a:lstStyle/>
          <a:p>
            <a:fld id="{16E98E89-17B2-4721-9E3B-530BF713EE36}" type="slidenum">
              <a:rPr lang="en-US" smtClean="0"/>
              <a:t>32</a:t>
            </a:fld>
            <a:endParaRPr lang="en-US"/>
          </a:p>
        </p:txBody>
      </p:sp>
    </p:spTree>
    <p:extLst>
      <p:ext uri="{BB962C8B-B14F-4D97-AF65-F5344CB8AC3E}">
        <p14:creationId xmlns:p14="http://schemas.microsoft.com/office/powerpoint/2010/main" val="386306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this at UVA</a:t>
            </a:r>
          </a:p>
          <a:p>
            <a:r>
              <a:rPr lang="en-US" dirty="0"/>
              <a:t>Endocrinologist in the loop</a:t>
            </a:r>
          </a:p>
          <a:p>
            <a:endParaRPr lang="en-US" dirty="0"/>
          </a:p>
          <a:p>
            <a:pPr marL="0" indent="0">
              <a:buNone/>
            </a:pPr>
            <a:r>
              <a:rPr lang="en-US" sz="1200" dirty="0"/>
              <a:t>- high cost (e.g. clinician time)</a:t>
            </a:r>
          </a:p>
          <a:p>
            <a:pPr marL="0" indent="0">
              <a:buNone/>
            </a:pPr>
            <a:r>
              <a:rPr lang="en-US" sz="1200" dirty="0"/>
              <a:t>- may prevent algorithm from learning a better policy</a:t>
            </a:r>
          </a:p>
        </p:txBody>
      </p:sp>
      <p:sp>
        <p:nvSpPr>
          <p:cNvPr id="4" name="Slide Number Placeholder 3"/>
          <p:cNvSpPr>
            <a:spLocks noGrp="1"/>
          </p:cNvSpPr>
          <p:nvPr>
            <p:ph type="sldNum" sz="quarter" idx="10"/>
          </p:nvPr>
        </p:nvSpPr>
        <p:spPr/>
        <p:txBody>
          <a:bodyPr/>
          <a:lstStyle/>
          <a:p>
            <a:fld id="{16E98E89-17B2-4721-9E3B-530BF713EE36}" type="slidenum">
              <a:rPr lang="en-US" smtClean="0"/>
              <a:t>33</a:t>
            </a:fld>
            <a:endParaRPr lang="en-US"/>
          </a:p>
        </p:txBody>
      </p:sp>
    </p:spTree>
    <p:extLst>
      <p:ext uri="{BB962C8B-B14F-4D97-AF65-F5344CB8AC3E}">
        <p14:creationId xmlns:p14="http://schemas.microsoft.com/office/powerpoint/2010/main" val="363724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parallels to self-driving cars</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34</a:t>
            </a:fld>
            <a:endParaRPr lang="en-US"/>
          </a:p>
        </p:txBody>
      </p:sp>
    </p:spTree>
    <p:extLst>
      <p:ext uri="{BB962C8B-B14F-4D97-AF65-F5344CB8AC3E}">
        <p14:creationId xmlns:p14="http://schemas.microsoft.com/office/powerpoint/2010/main" val="377586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35</a:t>
            </a:fld>
            <a:endParaRPr lang="en-US"/>
          </a:p>
        </p:txBody>
      </p:sp>
    </p:spTree>
    <p:extLst>
      <p:ext uri="{BB962C8B-B14F-4D97-AF65-F5344CB8AC3E}">
        <p14:creationId xmlns:p14="http://schemas.microsoft.com/office/powerpoint/2010/main" val="3304725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36</a:t>
            </a:fld>
            <a:endParaRPr lang="en-US"/>
          </a:p>
        </p:txBody>
      </p:sp>
    </p:spTree>
    <p:extLst>
      <p:ext uri="{BB962C8B-B14F-4D97-AF65-F5344CB8AC3E}">
        <p14:creationId xmlns:p14="http://schemas.microsoft.com/office/powerpoint/2010/main" val="123460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37</a:t>
            </a:fld>
            <a:endParaRPr lang="en-US"/>
          </a:p>
        </p:txBody>
      </p:sp>
    </p:spTree>
    <p:extLst>
      <p:ext uri="{BB962C8B-B14F-4D97-AF65-F5344CB8AC3E}">
        <p14:creationId xmlns:p14="http://schemas.microsoft.com/office/powerpoint/2010/main" val="3952113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6E98E89-17B2-4721-9E3B-530BF713EE36}" type="slidenum">
              <a:rPr lang="en-US" smtClean="0"/>
              <a:t>38</a:t>
            </a:fld>
            <a:endParaRPr lang="en-US"/>
          </a:p>
        </p:txBody>
      </p:sp>
    </p:spTree>
    <p:extLst>
      <p:ext uri="{BB962C8B-B14F-4D97-AF65-F5344CB8AC3E}">
        <p14:creationId xmlns:p14="http://schemas.microsoft.com/office/powerpoint/2010/main" val="125769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Challenges:</a:t>
            </a:r>
          </a:p>
          <a:p>
            <a:endParaRPr lang="en-US" sz="1200" dirty="0"/>
          </a:p>
          <a:p>
            <a:pPr marL="342900" indent="-342900">
              <a:buFont typeface="Arial" panose="020B0604020202020204" pitchFamily="34" charset="0"/>
              <a:buChar char="•"/>
            </a:pPr>
            <a:r>
              <a:rPr lang="en-US" sz="1200" dirty="0"/>
              <a:t>Modifications to meet frequentist trial design requirements (e.g. maintain higher degree of </a:t>
            </a:r>
            <a:r>
              <a:rPr lang="en-US" sz="1200" i="1" dirty="0"/>
              <a:t>exploration</a:t>
            </a:r>
            <a:r>
              <a:rPr lang="en-US" sz="1200" dirty="0"/>
              <a:t> to control type-I error rate)</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Time delay between allocation and result</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Deterministic allocation can make the trial more vulnerable to bias (e.g. participant drift, manipulation by a sponsor)</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39</a:t>
            </a:fld>
            <a:endParaRPr lang="en-US"/>
          </a:p>
        </p:txBody>
      </p:sp>
    </p:spTree>
    <p:extLst>
      <p:ext uri="{BB962C8B-B14F-4D97-AF65-F5344CB8AC3E}">
        <p14:creationId xmlns:p14="http://schemas.microsoft.com/office/powerpoint/2010/main" val="246689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4</a:t>
            </a:fld>
            <a:endParaRPr lang="en-US"/>
          </a:p>
        </p:txBody>
      </p:sp>
    </p:spTree>
    <p:extLst>
      <p:ext uri="{BB962C8B-B14F-4D97-AF65-F5344CB8AC3E}">
        <p14:creationId xmlns:p14="http://schemas.microsoft.com/office/powerpoint/2010/main" val="2370413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41</a:t>
            </a:fld>
            <a:endParaRPr lang="en-US"/>
          </a:p>
        </p:txBody>
      </p:sp>
    </p:spTree>
    <p:extLst>
      <p:ext uri="{BB962C8B-B14F-4D97-AF65-F5344CB8AC3E}">
        <p14:creationId xmlns:p14="http://schemas.microsoft.com/office/powerpoint/2010/main" val="403922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42</a:t>
            </a:fld>
            <a:endParaRPr lang="en-US"/>
          </a:p>
        </p:txBody>
      </p:sp>
    </p:spTree>
    <p:extLst>
      <p:ext uri="{BB962C8B-B14F-4D97-AF65-F5344CB8AC3E}">
        <p14:creationId xmlns:p14="http://schemas.microsoft.com/office/powerpoint/2010/main" val="3722040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 of contextual</a:t>
            </a:r>
            <a:r>
              <a:rPr lang="en-US" baseline="0" dirty="0"/>
              <a:t> bandit – what encouragement works best for physical activity</a:t>
            </a:r>
          </a:p>
          <a:p>
            <a:r>
              <a:rPr lang="en-US" baseline="0" dirty="0"/>
              <a:t>Give one other example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43</a:t>
            </a:fld>
            <a:endParaRPr lang="en-US"/>
          </a:p>
        </p:txBody>
      </p:sp>
    </p:spTree>
    <p:extLst>
      <p:ext uri="{BB962C8B-B14F-4D97-AF65-F5344CB8AC3E}">
        <p14:creationId xmlns:p14="http://schemas.microsoft.com/office/powerpoint/2010/main" val="114977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5</a:t>
            </a:fld>
            <a:endParaRPr lang="en-US"/>
          </a:p>
        </p:txBody>
      </p:sp>
    </p:spTree>
    <p:extLst>
      <p:ext uri="{BB962C8B-B14F-4D97-AF65-F5344CB8AC3E}">
        <p14:creationId xmlns:p14="http://schemas.microsoft.com/office/powerpoint/2010/main" val="257679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6</a:t>
            </a:fld>
            <a:endParaRPr lang="en-US"/>
          </a:p>
        </p:txBody>
      </p:sp>
    </p:spTree>
    <p:extLst>
      <p:ext uri="{BB962C8B-B14F-4D97-AF65-F5344CB8AC3E}">
        <p14:creationId xmlns:p14="http://schemas.microsoft.com/office/powerpoint/2010/main" val="355534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94532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1356069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66291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10</a:t>
            </a:fld>
            <a:endParaRPr lang="en-US"/>
          </a:p>
        </p:txBody>
      </p:sp>
    </p:spTree>
    <p:extLst>
      <p:ext uri="{BB962C8B-B14F-4D97-AF65-F5344CB8AC3E}">
        <p14:creationId xmlns:p14="http://schemas.microsoft.com/office/powerpoint/2010/main" val="421292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34431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872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3830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047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61337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6048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80629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61511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8208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991458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95766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158853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medium.com/@justin_d_lawler/continuous-glucose-monitoring-the-first-four-weeks-7a6aa5fdb06e"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spectrum.ieee.org/author/ackerman-evan-" TargetMode="Externa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tiff"/></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echradar.com/news/fords-robot-postman-will-deliver-packages-to-your-front-door"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fontScale="90000"/>
          </a:bodyPr>
          <a:lstStyle/>
          <a:p>
            <a:pPr>
              <a:spcAft>
                <a:spcPts val="1200"/>
              </a:spcAft>
            </a:pPr>
            <a:r>
              <a:rPr lang="en-US" dirty="0"/>
              <a:t>A Brief Introduction to Reinforcement Learning in Medicine</a:t>
            </a:r>
            <a:br>
              <a:rPr lang="en-US" dirty="0"/>
            </a:b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sz="2400" dirty="0"/>
          </a:p>
          <a:p>
            <a:r>
              <a:rPr lang="en-US" sz="2400" dirty="0" err="1"/>
              <a:t>MMCi</a:t>
            </a:r>
            <a:r>
              <a:rPr lang="en-US" sz="2400" dirty="0"/>
              <a:t> Block 6</a:t>
            </a:r>
          </a:p>
          <a:p>
            <a:r>
              <a:rPr lang="en-US" sz="2400" dirty="0"/>
              <a:t>Matthew Engelhard</a:t>
            </a:r>
          </a:p>
        </p:txBody>
      </p:sp>
    </p:spTree>
    <p:extLst>
      <p:ext uri="{BB962C8B-B14F-4D97-AF65-F5344CB8AC3E}">
        <p14:creationId xmlns:p14="http://schemas.microsoft.com/office/powerpoint/2010/main" val="366430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What effect do our decisions have on the </a:t>
            </a:r>
          </a:p>
          <a:p>
            <a:r>
              <a:rPr lang="en-US" dirty="0"/>
              <a:t>patient’s physiologic status?</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2246769"/>
          </a:xfrm>
          <a:prstGeom prst="rect">
            <a:avLst/>
          </a:prstGeom>
          <a:noFill/>
        </p:spPr>
        <p:txBody>
          <a:bodyPr wrap="square" rtlCol="0">
            <a:spAutoFit/>
          </a:bodyPr>
          <a:lstStyle/>
          <a:p>
            <a:r>
              <a:rPr lang="en-US" sz="2800" dirty="0"/>
              <a:t>What if we give vasopressor?</a:t>
            </a:r>
          </a:p>
          <a:p>
            <a:endParaRPr lang="en-US" sz="2800" dirty="0"/>
          </a:p>
          <a:p>
            <a:r>
              <a:rPr lang="en-US" sz="2800" dirty="0"/>
              <a:t>What if we give fluid?</a:t>
            </a:r>
          </a:p>
        </p:txBody>
      </p:sp>
    </p:spTree>
    <p:extLst>
      <p:ext uri="{BB962C8B-B14F-4D97-AF65-F5344CB8AC3E}">
        <p14:creationId xmlns:p14="http://schemas.microsoft.com/office/powerpoint/2010/main" val="246722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How do changes in physiologic status, influenced by our decisions, affect the patient’s mortality risk?</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36419" y="1958087"/>
            <a:ext cx="3469539"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t>Effect of actions on the features/state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Value/reward for specific state/decision combinations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Low lactose -&gt; reward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Survival -&gt; high reward</a:t>
            </a:r>
          </a:p>
        </p:txBody>
      </p:sp>
    </p:spTree>
    <p:extLst>
      <p:ext uri="{BB962C8B-B14F-4D97-AF65-F5344CB8AC3E}">
        <p14:creationId xmlns:p14="http://schemas.microsoft.com/office/powerpoint/2010/main" val="325201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45"/>
            <a:ext cx="9470236" cy="5871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3" name="Rounded Rectangle 2"/>
          <p:cNvSpPr/>
          <p:nvPr/>
        </p:nvSpPr>
        <p:spPr>
          <a:xfrm>
            <a:off x="160363" y="1822303"/>
            <a:ext cx="1861477" cy="1814977"/>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ounded Rectangle 4"/>
          <p:cNvSpPr/>
          <p:nvPr/>
        </p:nvSpPr>
        <p:spPr>
          <a:xfrm>
            <a:off x="2255520" y="559489"/>
            <a:ext cx="1896350" cy="2234511"/>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A65FE46-DE34-9E4D-A33E-F4F5AFB0A143}"/>
              </a:ext>
            </a:extLst>
          </p:cNvPr>
          <p:cNvSpPr/>
          <p:nvPr/>
        </p:nvSpPr>
        <p:spPr>
          <a:xfrm>
            <a:off x="9358766" y="3184455"/>
            <a:ext cx="2457313" cy="2246769"/>
          </a:xfrm>
          <a:prstGeom prst="rect">
            <a:avLst/>
          </a:prstGeom>
        </p:spPr>
        <p:txBody>
          <a:bodyPr wrap="square">
            <a:spAutoFit/>
          </a:bodyPr>
          <a:lstStyle/>
          <a:p>
            <a:r>
              <a:rPr lang="en-US" sz="2000" b="1" dirty="0">
                <a:solidFill>
                  <a:srgbClr val="333333"/>
                </a:solidFill>
                <a:latin typeface="interfaceregular"/>
              </a:rPr>
              <a:t>“Uncertainties still exist regarding the optimal type of fluid, the optimal volume, and the best way to monitor the response to therapy.”</a:t>
            </a:r>
            <a:endParaRPr lang="en-US" sz="2000" b="1" dirty="0"/>
          </a:p>
        </p:txBody>
      </p:sp>
    </p:spTree>
    <p:extLst>
      <p:ext uri="{BB962C8B-B14F-4D97-AF65-F5344CB8AC3E}">
        <p14:creationId xmlns:p14="http://schemas.microsoft.com/office/powerpoint/2010/main" val="1469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4CA5F3-EE6B-294C-B6DC-6090AE400259}"/>
              </a:ext>
            </a:extLst>
          </p:cNvPr>
          <p:cNvPicPr>
            <a:picLocks noChangeAspect="1"/>
          </p:cNvPicPr>
          <p:nvPr/>
        </p:nvPicPr>
        <p:blipFill>
          <a:blip r:embed="rId2"/>
          <a:stretch>
            <a:fillRect/>
          </a:stretch>
        </p:blipFill>
        <p:spPr>
          <a:xfrm>
            <a:off x="5609230" y="277930"/>
            <a:ext cx="6336437" cy="6302140"/>
          </a:xfrm>
          <a:prstGeom prst="rect">
            <a:avLst/>
          </a:prstGeom>
        </p:spPr>
      </p:pic>
      <p:sp>
        <p:nvSpPr>
          <p:cNvPr id="3" name="Title 1">
            <a:extLst>
              <a:ext uri="{FF2B5EF4-FFF2-40B4-BE49-F238E27FC236}">
                <a16:creationId xmlns:a16="http://schemas.microsoft.com/office/drawing/2014/main" id="{C9367F8E-816A-2545-9B5A-8ABDF9695B88}"/>
              </a:ext>
            </a:extLst>
          </p:cNvPr>
          <p:cNvSpPr txBox="1">
            <a:spLocks/>
          </p:cNvSpPr>
          <p:nvPr/>
        </p:nvSpPr>
        <p:spPr>
          <a:xfrm>
            <a:off x="246333" y="277930"/>
            <a:ext cx="5240740" cy="3330053"/>
          </a:xfrm>
          <a:prstGeom prst="rect">
            <a:avLst/>
          </a:prstGeom>
        </p:spPr>
        <p:txBody>
          <a:bodyP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a:r>
              <a:rPr lang="en-US" dirty="0"/>
              <a:t>Is this a safe position for black?</a:t>
            </a:r>
          </a:p>
        </p:txBody>
      </p:sp>
    </p:spTree>
    <p:extLst>
      <p:ext uri="{BB962C8B-B14F-4D97-AF65-F5344CB8AC3E}">
        <p14:creationId xmlns:p14="http://schemas.microsoft.com/office/powerpoint/2010/main" val="221973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629FAD-545D-3941-9869-616AEFAA16CC}"/>
              </a:ext>
            </a:extLst>
          </p:cNvPr>
          <p:cNvPicPr>
            <a:picLocks noChangeAspect="1"/>
          </p:cNvPicPr>
          <p:nvPr/>
        </p:nvPicPr>
        <p:blipFill>
          <a:blip r:embed="rId2"/>
          <a:stretch>
            <a:fillRect/>
          </a:stretch>
        </p:blipFill>
        <p:spPr>
          <a:xfrm>
            <a:off x="5609229" y="277930"/>
            <a:ext cx="6336438" cy="6302141"/>
          </a:xfrm>
          <a:prstGeom prst="rect">
            <a:avLst/>
          </a:prstGeom>
        </p:spPr>
      </p:pic>
      <p:sp>
        <p:nvSpPr>
          <p:cNvPr id="5" name="Title 1">
            <a:extLst>
              <a:ext uri="{FF2B5EF4-FFF2-40B4-BE49-F238E27FC236}">
                <a16:creationId xmlns:a16="http://schemas.microsoft.com/office/drawing/2014/main" id="{897D65EF-53FE-B446-8476-A5CBCE5F97DA}"/>
              </a:ext>
            </a:extLst>
          </p:cNvPr>
          <p:cNvSpPr txBox="1">
            <a:spLocks/>
          </p:cNvSpPr>
          <p:nvPr/>
        </p:nvSpPr>
        <p:spPr>
          <a:xfrm>
            <a:off x="246333" y="277930"/>
            <a:ext cx="5240740" cy="6302141"/>
          </a:xfrm>
          <a:prstGeom prst="rect">
            <a:avLst/>
          </a:prstGeom>
        </p:spPr>
        <p:txBody>
          <a:bodyPr>
            <a:normAutofit fontScale="975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a:r>
              <a:rPr lang="en-US" dirty="0"/>
              <a:t>Is this a safe position for black?</a:t>
            </a:r>
          </a:p>
          <a:p>
            <a:pPr algn="l"/>
            <a:endParaRPr lang="en-US" dirty="0"/>
          </a:p>
          <a:p>
            <a:pPr marL="457200" indent="-457200" algn="l">
              <a:buFont typeface="Arial" panose="020B0604020202020204" pitchFamily="34" charset="0"/>
              <a:buChar char="•"/>
            </a:pPr>
            <a:r>
              <a:rPr lang="en-US" sz="3300" dirty="0"/>
              <a:t>RL agent steers the patient toward a ‘safe’ physiologic status: one that tends not to lead to mortality</a:t>
            </a:r>
          </a:p>
        </p:txBody>
      </p:sp>
    </p:spTree>
    <p:extLst>
      <p:ext uri="{BB962C8B-B14F-4D97-AF65-F5344CB8AC3E}">
        <p14:creationId xmlns:p14="http://schemas.microsoft.com/office/powerpoint/2010/main" val="31660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49C80F-DEC7-5F43-8CBB-02A73AE6112B}"/>
              </a:ext>
            </a:extLst>
          </p:cNvPr>
          <p:cNvSpPr txBox="1">
            <a:spLocks/>
          </p:cNvSpPr>
          <p:nvPr/>
        </p:nvSpPr>
        <p:spPr>
          <a:xfrm>
            <a:off x="461688" y="2162496"/>
            <a:ext cx="4229566" cy="2527934"/>
          </a:xfrm>
          <a:prstGeom prst="rect">
            <a:avLst/>
          </a:prstGeom>
          <a:ln>
            <a:solidFill>
              <a:schemeClr val="tx1"/>
            </a:solidFill>
          </a:ln>
        </p:spPr>
        <p:txBody>
          <a:bodyPr vert="horz" lIns="91440" tIns="91440" rIns="91440" bIns="91440" rtlCol="0">
            <a:normAutofit fontScale="47500" lnSpcReduction="20000"/>
          </a:bodyPr>
          <a:lst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pPr>
            <a:r>
              <a:rPr lang="en-US" b="1" dirty="0">
                <a:solidFill>
                  <a:schemeClr val="tx1"/>
                </a:solidFill>
                <a:cs typeface="Helvetica" panose="020B0604020202020204" pitchFamily="34" charset="0"/>
              </a:rPr>
              <a:t>Deep Reinforcement Learning for Sepsis Treatment</a:t>
            </a:r>
          </a:p>
          <a:p>
            <a:pPr marL="0" indent="0">
              <a:buFont typeface="Arial"/>
              <a:buNone/>
            </a:pPr>
            <a:r>
              <a:rPr lang="en-US" dirty="0">
                <a:solidFill>
                  <a:schemeClr val="tx1"/>
                </a:solidFill>
                <a:cs typeface="Helvetica" panose="020B0604020202020204" pitchFamily="34" charset="0"/>
              </a:rPr>
              <a:t>Raghu A, </a:t>
            </a:r>
            <a:r>
              <a:rPr lang="en-US" dirty="0" err="1">
                <a:solidFill>
                  <a:schemeClr val="tx1"/>
                </a:solidFill>
                <a:cs typeface="Helvetica" panose="020B0604020202020204" pitchFamily="34" charset="0"/>
              </a:rPr>
              <a:t>Komorowski</a:t>
            </a:r>
            <a:r>
              <a:rPr lang="en-US" dirty="0">
                <a:solidFill>
                  <a:schemeClr val="tx1"/>
                </a:solidFill>
                <a:cs typeface="Helvetica" panose="020B0604020202020204" pitchFamily="34" charset="0"/>
              </a:rPr>
              <a:t> M, Ahmed I, </a:t>
            </a:r>
            <a:r>
              <a:rPr lang="en-US" dirty="0" err="1">
                <a:solidFill>
                  <a:schemeClr val="tx1"/>
                </a:solidFill>
                <a:cs typeface="Helvetica" panose="020B0604020202020204" pitchFamily="34" charset="0"/>
              </a:rPr>
              <a:t>Celi</a:t>
            </a:r>
            <a:r>
              <a:rPr lang="en-US" dirty="0">
                <a:solidFill>
                  <a:schemeClr val="tx1"/>
                </a:solidFill>
                <a:cs typeface="Helvetica" panose="020B0604020202020204" pitchFamily="34" charset="0"/>
              </a:rPr>
              <a:t> L, </a:t>
            </a:r>
            <a:r>
              <a:rPr lang="en-US" dirty="0" err="1">
                <a:solidFill>
                  <a:schemeClr val="tx1"/>
                </a:solidFill>
                <a:cs typeface="Helvetica" panose="020B0604020202020204" pitchFamily="34" charset="0"/>
              </a:rPr>
              <a:t>Szolovits</a:t>
            </a:r>
            <a:r>
              <a:rPr lang="en-US" dirty="0">
                <a:solidFill>
                  <a:schemeClr val="tx1"/>
                </a:solidFill>
                <a:cs typeface="Helvetica" panose="020B0604020202020204" pitchFamily="34" charset="0"/>
              </a:rPr>
              <a:t> P, </a:t>
            </a:r>
            <a:r>
              <a:rPr lang="en-US" dirty="0" err="1">
                <a:solidFill>
                  <a:schemeClr val="tx1"/>
                </a:solidFill>
                <a:cs typeface="Helvetica" panose="020B0604020202020204" pitchFamily="34" charset="0"/>
              </a:rPr>
              <a:t>Ghassemi</a:t>
            </a:r>
            <a:r>
              <a:rPr lang="en-US" dirty="0">
                <a:solidFill>
                  <a:schemeClr val="tx1"/>
                </a:solidFill>
                <a:cs typeface="Helvetica" panose="020B0604020202020204" pitchFamily="34" charset="0"/>
              </a:rPr>
              <a:t> M.</a:t>
            </a:r>
          </a:p>
          <a:p>
            <a:pPr marL="0" indent="0">
              <a:buFont typeface="Arial"/>
              <a:buNone/>
            </a:pPr>
            <a:r>
              <a:rPr lang="en-US" dirty="0">
                <a:solidFill>
                  <a:schemeClr val="tx1"/>
                </a:solidFill>
                <a:cs typeface="Helvetica" panose="020B0604020202020204" pitchFamily="34" charset="0"/>
              </a:rPr>
              <a:t>arXiv:1711.09602. 2017 Nov 27</a:t>
            </a:r>
          </a:p>
          <a:p>
            <a:pPr marL="0" indent="0">
              <a:buFont typeface="Arial"/>
              <a:buNone/>
            </a:pPr>
            <a:endParaRPr lang="en-US" dirty="0">
              <a:solidFill>
                <a:schemeClr val="tx1"/>
              </a:solidFill>
              <a:cs typeface="Helvetica" panose="020B0604020202020204" pitchFamily="34" charset="0"/>
            </a:endParaRPr>
          </a:p>
          <a:p>
            <a:pPr>
              <a:spcAft>
                <a:spcPts val="600"/>
              </a:spcAft>
            </a:pPr>
            <a:r>
              <a:rPr lang="en-US" dirty="0">
                <a:solidFill>
                  <a:schemeClr val="tx1"/>
                </a:solidFill>
                <a:cs typeface="Helvetica" panose="020B0604020202020204" pitchFamily="34" charset="0"/>
              </a:rPr>
              <a:t>Policy via Deep Q-Learning</a:t>
            </a:r>
          </a:p>
          <a:p>
            <a:pPr>
              <a:spcAft>
                <a:spcPts val="600"/>
              </a:spcAft>
            </a:pPr>
            <a:r>
              <a:rPr lang="en-US" dirty="0">
                <a:solidFill>
                  <a:schemeClr val="tx1"/>
                </a:solidFill>
                <a:cs typeface="Helvetica" panose="020B0604020202020204" pitchFamily="34" charset="0"/>
              </a:rPr>
              <a:t>17,898 patients from MIMIC-III </a:t>
            </a:r>
          </a:p>
        </p:txBody>
      </p:sp>
      <p:pic>
        <p:nvPicPr>
          <p:cNvPr id="3" name="Picture 2"/>
          <p:cNvPicPr>
            <a:picLocks noChangeAspect="1"/>
          </p:cNvPicPr>
          <p:nvPr/>
        </p:nvPicPr>
        <p:blipFill>
          <a:blip r:embed="rId3"/>
          <a:stretch>
            <a:fillRect/>
          </a:stretch>
        </p:blipFill>
        <p:spPr>
          <a:xfrm>
            <a:off x="5167073" y="1479527"/>
            <a:ext cx="6591300" cy="3086100"/>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5052975" y="4690430"/>
            <a:ext cx="6819496" cy="661720"/>
          </a:xfrm>
          <a:prstGeom prst="rect">
            <a:avLst/>
          </a:prstGeom>
        </p:spPr>
        <p:txBody>
          <a:bodyPr wrap="none">
            <a:spAutoFit/>
          </a:bodyPr>
          <a:lstStyle/>
          <a:p>
            <a:pPr algn="ctr">
              <a:spcAft>
                <a:spcPts val="600"/>
              </a:spcAft>
            </a:pPr>
            <a:r>
              <a:rPr lang="en-US" sz="1600" dirty="0">
                <a:latin typeface="Helvetica Neue"/>
                <a:cs typeface="Arial" panose="020B0604020202020204" pitchFamily="34" charset="0"/>
              </a:rPr>
              <a:t>Independent validation on the Philips </a:t>
            </a:r>
            <a:r>
              <a:rPr lang="en-US" sz="1600" dirty="0" err="1">
                <a:latin typeface="Helvetica Neue"/>
                <a:cs typeface="Arial" panose="020B0604020202020204" pitchFamily="34" charset="0"/>
              </a:rPr>
              <a:t>eICU</a:t>
            </a:r>
            <a:r>
              <a:rPr lang="en-US" sz="1600" dirty="0">
                <a:latin typeface="Helvetica Neue"/>
                <a:cs typeface="Arial" panose="020B0604020202020204" pitchFamily="34" charset="0"/>
              </a:rPr>
              <a:t> Research Institute Database: </a:t>
            </a:r>
          </a:p>
          <a:p>
            <a:pPr algn="ctr">
              <a:spcAft>
                <a:spcPts val="600"/>
              </a:spcAft>
            </a:pPr>
            <a:r>
              <a:rPr lang="en-US" sz="1600" dirty="0">
                <a:latin typeface="Helvetica Neue"/>
                <a:cs typeface="Arial" panose="020B0604020202020204" pitchFamily="34" charset="0"/>
              </a:rPr>
              <a:t>&gt;3.3 million admissions from 2003–2016 in 459 ICUs across the US</a:t>
            </a:r>
          </a:p>
        </p:txBody>
      </p:sp>
    </p:spTree>
    <p:extLst>
      <p:ext uri="{BB962C8B-B14F-4D97-AF65-F5344CB8AC3E}">
        <p14:creationId xmlns:p14="http://schemas.microsoft.com/office/powerpoint/2010/main" val="225151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0EE-C264-8C42-8B2F-DDC32AE79E60}"/>
              </a:ext>
            </a:extLst>
          </p:cNvPr>
          <p:cNvSpPr>
            <a:spLocks noGrp="1"/>
          </p:cNvSpPr>
          <p:nvPr>
            <p:ph type="title"/>
          </p:nvPr>
        </p:nvSpPr>
        <p:spPr/>
        <p:txBody>
          <a:bodyPr>
            <a:noAutofit/>
          </a:bodyPr>
          <a:lstStyle/>
          <a:p>
            <a:r>
              <a:rPr lang="en-US" sz="4400" dirty="0"/>
              <a:t>Closed-Loop Blood Glucose Control</a:t>
            </a:r>
            <a:br>
              <a:rPr lang="en-US" sz="4400" dirty="0"/>
            </a:br>
            <a:r>
              <a:rPr lang="en-US" sz="4400" dirty="0"/>
              <a:t>(artificial pancreas)</a:t>
            </a:r>
          </a:p>
        </p:txBody>
      </p:sp>
      <p:pic>
        <p:nvPicPr>
          <p:cNvPr id="5" name="Picture 4" descr="Image result for glucose plot">
            <a:extLst>
              <a:ext uri="{FF2B5EF4-FFF2-40B4-BE49-F238E27FC236}">
                <a16:creationId xmlns:a16="http://schemas.microsoft.com/office/drawing/2014/main" id="{CBA4DBEC-5D40-3646-B2CA-6C12BDFB0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6" y="2910835"/>
            <a:ext cx="6642141" cy="3310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C76AF-3E2B-D549-91C2-77527E9DD6CE}"/>
              </a:ext>
            </a:extLst>
          </p:cNvPr>
          <p:cNvSpPr/>
          <p:nvPr/>
        </p:nvSpPr>
        <p:spPr>
          <a:xfrm>
            <a:off x="837075" y="5967413"/>
            <a:ext cx="6096000" cy="253916"/>
          </a:xfrm>
          <a:prstGeom prst="rect">
            <a:avLst/>
          </a:prstGeom>
        </p:spPr>
        <p:txBody>
          <a:bodyPr>
            <a:spAutoFit/>
          </a:bodyPr>
          <a:lstStyle/>
          <a:p>
            <a:r>
              <a:rPr lang="en-US" sz="1050" dirty="0">
                <a:hlinkClick r:id="rId3"/>
              </a:rPr>
              <a:t>https://medium.com/@justin_d_lawler/continuous-glucose-monitoring-the-first-four-weeks-7a6aa5fdb06e</a:t>
            </a:r>
            <a:endParaRPr lang="en-US" sz="1050" dirty="0"/>
          </a:p>
        </p:txBody>
      </p:sp>
      <p:sp>
        <p:nvSpPr>
          <p:cNvPr id="7" name="TextBox 6">
            <a:extLst>
              <a:ext uri="{FF2B5EF4-FFF2-40B4-BE49-F238E27FC236}">
                <a16:creationId xmlns:a16="http://schemas.microsoft.com/office/drawing/2014/main" id="{E05F5468-666B-514B-9CD2-EB199B4EC4E4}"/>
              </a:ext>
            </a:extLst>
          </p:cNvPr>
          <p:cNvSpPr txBox="1"/>
          <p:nvPr/>
        </p:nvSpPr>
        <p:spPr>
          <a:xfrm rot="16200000">
            <a:off x="-255273" y="4271534"/>
            <a:ext cx="915635" cy="369332"/>
          </a:xfrm>
          <a:prstGeom prst="rect">
            <a:avLst/>
          </a:prstGeom>
          <a:noFill/>
        </p:spPr>
        <p:txBody>
          <a:bodyPr wrap="none" rtlCol="0">
            <a:spAutoFit/>
          </a:bodyPr>
          <a:lstStyle/>
          <a:p>
            <a:r>
              <a:rPr lang="en-US" dirty="0" err="1"/>
              <a:t>mmol</a:t>
            </a:r>
            <a:r>
              <a:rPr lang="en-US" dirty="0"/>
              <a:t>/L</a:t>
            </a:r>
          </a:p>
        </p:txBody>
      </p:sp>
      <p:sp>
        <p:nvSpPr>
          <p:cNvPr id="8" name="TextBox 7">
            <a:extLst>
              <a:ext uri="{FF2B5EF4-FFF2-40B4-BE49-F238E27FC236}">
                <a16:creationId xmlns:a16="http://schemas.microsoft.com/office/drawing/2014/main" id="{676254B1-ADA7-6942-A3DF-E2E6BADB4A72}"/>
              </a:ext>
            </a:extLst>
          </p:cNvPr>
          <p:cNvSpPr txBox="1"/>
          <p:nvPr/>
        </p:nvSpPr>
        <p:spPr>
          <a:xfrm>
            <a:off x="330383" y="2544877"/>
            <a:ext cx="6272807" cy="400110"/>
          </a:xfrm>
          <a:prstGeom prst="rect">
            <a:avLst/>
          </a:prstGeom>
          <a:noFill/>
        </p:spPr>
        <p:txBody>
          <a:bodyPr wrap="none" rtlCol="0">
            <a:spAutoFit/>
          </a:bodyPr>
          <a:lstStyle/>
          <a:p>
            <a:r>
              <a:rPr lang="en-US" sz="2000" dirty="0"/>
              <a:t>Blood Glucose Readings from Continuous Glucose Monitor</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75" y="3192029"/>
            <a:ext cx="5234484" cy="2748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94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315668"/>
            <a:ext cx="11556733" cy="1965570"/>
          </a:xfrm>
          <a:prstGeom prst="rect">
            <a:avLst/>
          </a:prstGeom>
        </p:spPr>
        <p:txBody>
          <a:bodyPr>
            <a:normAutofit fontScale="9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a:p>
            <a:r>
              <a:rPr lang="en-US" dirty="0"/>
              <a:t>Artificial Pancreas</a:t>
            </a:r>
          </a:p>
        </p:txBody>
      </p:sp>
      <p:pic>
        <p:nvPicPr>
          <p:cNvPr id="8"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741" y="2800011"/>
            <a:ext cx="5234484" cy="274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51C0FA6-CBD3-A949-9FF7-FE9AC2F1C281}"/>
              </a:ext>
            </a:extLst>
          </p:cNvPr>
          <p:cNvSpPr/>
          <p:nvPr/>
        </p:nvSpPr>
        <p:spPr>
          <a:xfrm>
            <a:off x="8802126" y="0"/>
            <a:ext cx="3781349" cy="215444"/>
          </a:xfrm>
          <a:prstGeom prst="rect">
            <a:avLst/>
          </a:prstGeom>
        </p:spPr>
        <p:txBody>
          <a:bodyPr wrap="square">
            <a:spAutoFit/>
          </a:bodyPr>
          <a:lstStyle/>
          <a:p>
            <a:pPr algn="ctr"/>
            <a:r>
              <a:rPr lang="en-US" sz="800" dirty="0"/>
              <a:t>https://www.mayo.edu/research/labs/artificial-pancreas/overview</a:t>
            </a:r>
          </a:p>
        </p:txBody>
      </p:sp>
      <p:sp>
        <p:nvSpPr>
          <p:cNvPr id="10" name="TextBox 9">
            <a:extLst>
              <a:ext uri="{FF2B5EF4-FFF2-40B4-BE49-F238E27FC236}">
                <a16:creationId xmlns:a16="http://schemas.microsoft.com/office/drawing/2014/main" id="{7D21663C-4C0C-2B4F-8A92-58981D956D1B}"/>
              </a:ext>
            </a:extLst>
          </p:cNvPr>
          <p:cNvSpPr txBox="1"/>
          <p:nvPr/>
        </p:nvSpPr>
        <p:spPr>
          <a:xfrm>
            <a:off x="757556" y="2096572"/>
            <a:ext cx="4616303"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How does an insulin bolus affect blood glucose?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It’s complicated… depends on physical activity, general health, meals, individual physiology, </a:t>
            </a:r>
            <a:r>
              <a:rPr lang="en-US" sz="2400" dirty="0" err="1"/>
              <a:t>etc</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Goal: </a:t>
            </a:r>
            <a:r>
              <a:rPr lang="en-US" sz="2400" u="sng" dirty="0"/>
              <a:t>maintain normoglycemia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Additional complication: delayed effect of actions</a:t>
            </a:r>
          </a:p>
        </p:txBody>
      </p:sp>
    </p:spTree>
    <p:extLst>
      <p:ext uri="{BB962C8B-B14F-4D97-AF65-F5344CB8AC3E}">
        <p14:creationId xmlns:p14="http://schemas.microsoft.com/office/powerpoint/2010/main" val="3762422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9825" y="1790700"/>
            <a:ext cx="7372350" cy="3048000"/>
          </a:xfrm>
          <a:prstGeom prst="rect">
            <a:avLst/>
          </a:prstGeom>
          <a:ln>
            <a:solidFill>
              <a:schemeClr val="tx1"/>
            </a:solidFill>
          </a:ln>
        </p:spPr>
      </p:pic>
    </p:spTree>
    <p:extLst>
      <p:ext uri="{BB962C8B-B14F-4D97-AF65-F5344CB8AC3E}">
        <p14:creationId xmlns:p14="http://schemas.microsoft.com/office/powerpoint/2010/main" val="40538714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79" y="2221669"/>
            <a:ext cx="6070631" cy="37637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6" name="Rectangle 5"/>
          <p:cNvSpPr/>
          <p:nvPr/>
        </p:nvSpPr>
        <p:spPr>
          <a:xfrm>
            <a:off x="6604000" y="611138"/>
            <a:ext cx="4876800" cy="5016758"/>
          </a:xfrm>
          <a:prstGeom prst="rect">
            <a:avLst/>
          </a:prstGeom>
        </p:spPr>
        <p:txBody>
          <a:bodyPr wrap="square">
            <a:spAutoFit/>
          </a:bodyPr>
          <a:lstStyle/>
          <a:p>
            <a:r>
              <a:rPr lang="en-US" sz="2000" b="1" dirty="0"/>
              <a:t>Clinician</a:t>
            </a:r>
            <a:r>
              <a:rPr lang="en-US" sz="2000" dirty="0"/>
              <a:t> goals: </a:t>
            </a:r>
            <a:r>
              <a:rPr lang="en-US" sz="2000" u="sng" dirty="0"/>
              <a:t>keep the patient stable</a:t>
            </a:r>
            <a:r>
              <a:rPr lang="en-US" sz="2000" dirty="0"/>
              <a:t>.</a:t>
            </a:r>
          </a:p>
          <a:p>
            <a:endParaRPr lang="en-US" sz="2000" dirty="0"/>
          </a:p>
          <a:p>
            <a:pPr marL="285750" indent="-285750">
              <a:buFontTx/>
              <a:buChar char="-"/>
            </a:pPr>
            <a:r>
              <a:rPr lang="en-US" sz="2000" dirty="0">
                <a:solidFill>
                  <a:srgbClr val="333333"/>
                </a:solidFill>
              </a:rPr>
              <a:t>central venous pressure (8-12 mm Hg)</a:t>
            </a:r>
          </a:p>
          <a:p>
            <a:pPr marL="285750" indent="-285750">
              <a:buFontTx/>
              <a:buChar char="-"/>
            </a:pPr>
            <a:r>
              <a:rPr lang="en-US" sz="2000" dirty="0">
                <a:solidFill>
                  <a:srgbClr val="333333"/>
                </a:solidFill>
              </a:rPr>
              <a:t>mean arterial pressure (65-90 mm Hg)</a:t>
            </a:r>
          </a:p>
          <a:p>
            <a:pPr marL="285750" indent="-285750">
              <a:buFontTx/>
              <a:buChar char="-"/>
            </a:pPr>
            <a:r>
              <a:rPr lang="en-US" sz="2000" dirty="0">
                <a:solidFill>
                  <a:srgbClr val="333333"/>
                </a:solidFill>
              </a:rPr>
              <a:t>urine output (0.5 mL/kg/h)</a:t>
            </a:r>
          </a:p>
          <a:p>
            <a:pPr marL="285750" indent="-285750">
              <a:buFontTx/>
              <a:buChar char="-"/>
            </a:pPr>
            <a:r>
              <a:rPr lang="en-US" sz="2000" dirty="0">
                <a:solidFill>
                  <a:srgbClr val="333333"/>
                </a:solidFill>
              </a:rPr>
              <a:t>central venous oxygen saturation (70%)</a:t>
            </a:r>
          </a:p>
          <a:p>
            <a:pPr marL="285750" indent="-285750">
              <a:buFontTx/>
              <a:buChar char="-"/>
            </a:pPr>
            <a:endParaRPr lang="en-US" sz="2000" dirty="0">
              <a:solidFill>
                <a:srgbClr val="333333"/>
              </a:solidFill>
            </a:endParaRPr>
          </a:p>
          <a:p>
            <a:endParaRPr lang="en-US" sz="2000" dirty="0"/>
          </a:p>
          <a:p>
            <a:r>
              <a:rPr lang="en-US" sz="2000" b="1" dirty="0"/>
              <a:t>RL</a:t>
            </a:r>
            <a:r>
              <a:rPr lang="en-US" sz="2000" dirty="0"/>
              <a:t> goals: </a:t>
            </a:r>
            <a:r>
              <a:rPr lang="en-US" sz="2000" u="sng" dirty="0"/>
              <a:t>optimize the outcome</a:t>
            </a:r>
          </a:p>
          <a:p>
            <a:endParaRPr lang="en-US" sz="2000" dirty="0"/>
          </a:p>
          <a:p>
            <a:pPr marL="285750" indent="-285750">
              <a:buFontTx/>
              <a:buChar char="-"/>
            </a:pPr>
            <a:r>
              <a:rPr lang="en-US" sz="2000" dirty="0">
                <a:solidFill>
                  <a:srgbClr val="333333"/>
                </a:solidFill>
              </a:rPr>
              <a:t>prevent death</a:t>
            </a:r>
          </a:p>
          <a:p>
            <a:pPr marL="285750" indent="-285750">
              <a:buFontTx/>
              <a:buChar char="-"/>
            </a:pPr>
            <a:r>
              <a:rPr lang="en-US" sz="2000" dirty="0">
                <a:solidFill>
                  <a:srgbClr val="333333"/>
                </a:solidFill>
              </a:rPr>
              <a:t>prevent</a:t>
            </a:r>
            <a:r>
              <a:rPr lang="en-US" sz="2000" dirty="0"/>
              <a:t> organ damage</a:t>
            </a:r>
          </a:p>
          <a:p>
            <a:pPr marL="285750" indent="-285750">
              <a:buFontTx/>
              <a:buChar char="-"/>
            </a:pPr>
            <a:endParaRPr lang="en-US" sz="2000" dirty="0"/>
          </a:p>
          <a:p>
            <a:endParaRPr lang="en-US" sz="2000" dirty="0"/>
          </a:p>
          <a:p>
            <a:r>
              <a:rPr lang="en-US" sz="2000" b="1" dirty="0"/>
              <a:t>-&gt; The RL algorithm chooses actions that maximize expected reward over time</a:t>
            </a:r>
          </a:p>
        </p:txBody>
      </p:sp>
      <p:sp>
        <p:nvSpPr>
          <p:cNvPr id="7" name="Title 1">
            <a:extLst>
              <a:ext uri="{FF2B5EF4-FFF2-40B4-BE49-F238E27FC236}">
                <a16:creationId xmlns:a16="http://schemas.microsoft.com/office/drawing/2014/main" id="{DBD95788-9ED8-094A-9C22-957141AE835F}"/>
              </a:ext>
            </a:extLst>
          </p:cNvPr>
          <p:cNvSpPr txBox="1">
            <a:spLocks/>
          </p:cNvSpPr>
          <p:nvPr/>
        </p:nvSpPr>
        <p:spPr>
          <a:xfrm>
            <a:off x="330468" y="424514"/>
            <a:ext cx="576553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RL’s edge:</a:t>
            </a:r>
          </a:p>
          <a:p>
            <a:r>
              <a:rPr lang="en-US" dirty="0"/>
              <a:t>keep track of </a:t>
            </a:r>
            <a:r>
              <a:rPr lang="en-US" u="sng" dirty="0"/>
              <a:t>everything</a:t>
            </a:r>
            <a:r>
              <a:rPr lang="en-US" dirty="0"/>
              <a:t> </a:t>
            </a:r>
          </a:p>
        </p:txBody>
      </p:sp>
    </p:spTree>
    <p:extLst>
      <p:ext uri="{BB962C8B-B14F-4D97-AF65-F5344CB8AC3E}">
        <p14:creationId xmlns:p14="http://schemas.microsoft.com/office/powerpoint/2010/main" val="95858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ll systems go nature">
            <a:extLst>
              <a:ext uri="{FF2B5EF4-FFF2-40B4-BE49-F238E27FC236}">
                <a16:creationId xmlns:a16="http://schemas.microsoft.com/office/drawing/2014/main" id="{BD9124FD-5F2C-4962-B611-3DD5093C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02" y="185531"/>
            <a:ext cx="5704049" cy="60360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alphago economist cover">
            <a:extLst>
              <a:ext uri="{FF2B5EF4-FFF2-40B4-BE49-F238E27FC236}">
                <a16:creationId xmlns:a16="http://schemas.microsoft.com/office/drawing/2014/main" id="{D6845B82-3D9D-46A7-A389-44C2699DF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457" y="2157417"/>
            <a:ext cx="5086203" cy="265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4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4550" y="3784197"/>
            <a:ext cx="10515600" cy="2852737"/>
          </a:xfrm>
        </p:spPr>
        <p:txBody>
          <a:bodyPr>
            <a:normAutofit/>
          </a:bodyPr>
          <a:lstStyle/>
          <a:p>
            <a:r>
              <a:rPr lang="en-US" dirty="0"/>
              <a:t>What information (features) is important?</a:t>
            </a:r>
          </a:p>
        </p:txBody>
      </p:sp>
      <p:sp>
        <p:nvSpPr>
          <p:cNvPr id="4" name="Text Placeholder 3"/>
          <p:cNvSpPr>
            <a:spLocks noGrp="1"/>
          </p:cNvSpPr>
          <p:nvPr>
            <p:ph type="body" idx="1"/>
          </p:nvPr>
        </p:nvSpPr>
        <p:spPr>
          <a:xfrm>
            <a:off x="831850" y="4343803"/>
            <a:ext cx="10515600" cy="1500187"/>
          </a:xfrm>
        </p:spPr>
        <p:txBody>
          <a:bodyPr/>
          <a:lstStyle/>
          <a:p>
            <a:r>
              <a:rPr lang="en-US" dirty="0"/>
              <a:t>Challenge 1 for RL in Health…</a:t>
            </a:r>
          </a:p>
        </p:txBody>
      </p:sp>
    </p:spTree>
    <p:extLst>
      <p:ext uri="{BB962C8B-B14F-4D97-AF65-F5344CB8AC3E}">
        <p14:creationId xmlns:p14="http://schemas.microsoft.com/office/powerpoint/2010/main" val="1321206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C954-010C-4642-81FE-417BBCE1F26C}"/>
              </a:ext>
            </a:extLst>
          </p:cNvPr>
          <p:cNvSpPr>
            <a:spLocks noGrp="1"/>
          </p:cNvSpPr>
          <p:nvPr>
            <p:ph type="title"/>
          </p:nvPr>
        </p:nvSpPr>
        <p:spPr>
          <a:xfrm>
            <a:off x="0" y="0"/>
            <a:ext cx="12192000" cy="1143000"/>
          </a:xfrm>
        </p:spPr>
        <p:txBody>
          <a:bodyPr>
            <a:noAutofit/>
          </a:bodyPr>
          <a:lstStyle/>
          <a:p>
            <a:r>
              <a:rPr lang="en-US" sz="3200" dirty="0"/>
              <a:t>Chess or Go: the features (state) are what you see on the board</a:t>
            </a:r>
          </a:p>
        </p:txBody>
      </p:sp>
      <p:pic>
        <p:nvPicPr>
          <p:cNvPr id="6" name="Picture 5">
            <a:extLst>
              <a:ext uri="{FF2B5EF4-FFF2-40B4-BE49-F238E27FC236}">
                <a16:creationId xmlns:a16="http://schemas.microsoft.com/office/drawing/2014/main" id="{2257E0CB-93B0-FD44-891D-B59FA536A737}"/>
              </a:ext>
            </a:extLst>
          </p:cNvPr>
          <p:cNvPicPr>
            <a:picLocks noChangeAspect="1"/>
          </p:cNvPicPr>
          <p:nvPr/>
        </p:nvPicPr>
        <p:blipFill>
          <a:blip r:embed="rId3"/>
          <a:stretch>
            <a:fillRect/>
          </a:stretch>
        </p:blipFill>
        <p:spPr>
          <a:xfrm>
            <a:off x="3547772" y="1143000"/>
            <a:ext cx="5096456" cy="50870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76410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286" b="-20879"/>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569660"/>
          </a:xfrm>
          <a:prstGeom prst="rect">
            <a:avLst/>
          </a:prstGeom>
          <a:noFill/>
        </p:spPr>
        <p:txBody>
          <a:bodyPr wrap="square" rtlCol="0">
            <a:spAutoFit/>
          </a:bodyPr>
          <a:lstStyle/>
          <a:p>
            <a:r>
              <a:rPr lang="en-US" sz="2400" u="sng" dirty="0"/>
              <a:t>Idea 1:</a:t>
            </a:r>
          </a:p>
          <a:p>
            <a:endParaRPr lang="en-US" sz="2400" u="sng" dirty="0"/>
          </a:p>
          <a:p>
            <a:r>
              <a:rPr lang="en-US" sz="2400" dirty="0"/>
              <a:t>The feature is the current blood glucose value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3469483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938992"/>
          </a:xfrm>
          <a:prstGeom prst="rect">
            <a:avLst/>
          </a:prstGeom>
          <a:noFill/>
        </p:spPr>
        <p:txBody>
          <a:bodyPr wrap="square" rtlCol="0">
            <a:spAutoFit/>
          </a:bodyPr>
          <a:lstStyle/>
          <a:p>
            <a:r>
              <a:rPr lang="en-US" sz="2400" u="sng" dirty="0"/>
              <a:t>Idea 2:</a:t>
            </a:r>
          </a:p>
          <a:p>
            <a:endParaRPr lang="en-US" sz="2400" u="sng" dirty="0"/>
          </a:p>
          <a:p>
            <a:r>
              <a:rPr lang="en-US" sz="2400" dirty="0"/>
              <a:t>The features are the current blood glucose value plus recent trends</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7C843CC-6F00-694B-851F-F2D8BABDA7A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E7C843CC-6F00-694B-851F-F2D8BABDA7A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69688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884437"/>
            <a:ext cx="3784600" cy="2308324"/>
          </a:xfrm>
          <a:prstGeom prst="rect">
            <a:avLst/>
          </a:prstGeom>
          <a:noFill/>
        </p:spPr>
        <p:txBody>
          <a:bodyPr wrap="square" rtlCol="0">
            <a:spAutoFit/>
          </a:bodyPr>
          <a:lstStyle/>
          <a:p>
            <a:r>
              <a:rPr lang="en-US" sz="2400" u="sng" dirty="0"/>
              <a:t>Idea 3:</a:t>
            </a:r>
          </a:p>
          <a:p>
            <a:endParaRPr lang="en-US" sz="2400" u="sng" dirty="0"/>
          </a:p>
          <a:p>
            <a:r>
              <a:rPr lang="en-US" sz="2400" dirty="0"/>
              <a:t>The features are the current blood glucose value, recent trends, and the patient’s insulin sensitivity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E604B831-7262-F749-AEFC-F6E38C055929}"/>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E604B831-7262-F749-AEFC-F6E38C055929}"/>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6849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515105"/>
            <a:ext cx="3784600" cy="3046988"/>
          </a:xfrm>
          <a:prstGeom prst="rect">
            <a:avLst/>
          </a:prstGeom>
          <a:noFill/>
        </p:spPr>
        <p:txBody>
          <a:bodyPr wrap="square" rtlCol="0">
            <a:spAutoFit/>
          </a:bodyPr>
          <a:lstStyle/>
          <a:p>
            <a:r>
              <a:rPr lang="en-US" sz="2400" u="sng" dirty="0"/>
              <a:t>The features: all information relevant to our decision</a:t>
            </a:r>
          </a:p>
          <a:p>
            <a:endParaRPr lang="en-US" sz="2400" u="sng" dirty="0"/>
          </a:p>
          <a:p>
            <a:pPr marL="342900" indent="-342900">
              <a:buFontTx/>
              <a:buChar char="-"/>
            </a:pPr>
            <a:r>
              <a:rPr lang="en-US" sz="2400" dirty="0"/>
              <a:t>BG trends</a:t>
            </a:r>
          </a:p>
          <a:p>
            <a:pPr marL="342900" indent="-342900">
              <a:buFontTx/>
              <a:buChar char="-"/>
            </a:pPr>
            <a:r>
              <a:rPr lang="en-US" sz="2400" dirty="0"/>
              <a:t>Previous insulin doses</a:t>
            </a:r>
          </a:p>
          <a:p>
            <a:pPr marL="342900" indent="-342900">
              <a:buFontTx/>
              <a:buChar char="-"/>
            </a:pPr>
            <a:r>
              <a:rPr lang="en-US" sz="2400" dirty="0"/>
              <a:t>Patient physiology</a:t>
            </a:r>
          </a:p>
          <a:p>
            <a:pPr marL="342900" indent="-342900">
              <a:buFontTx/>
              <a:buChar char="-"/>
            </a:pPr>
            <a:r>
              <a:rPr lang="en-US" sz="2400" dirty="0"/>
              <a:t>Recent behaviors (e.g. eating, physical activity)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1742275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330439"/>
            <a:ext cx="3784600" cy="3416320"/>
          </a:xfrm>
          <a:prstGeom prst="rect">
            <a:avLst/>
          </a:prstGeom>
          <a:noFill/>
        </p:spPr>
        <p:txBody>
          <a:bodyPr wrap="square" rtlCol="0">
            <a:spAutoFit/>
          </a:bodyPr>
          <a:lstStyle/>
          <a:p>
            <a:r>
              <a:rPr lang="en-US" sz="2400" u="sng" dirty="0"/>
              <a:t>Why is this critical?</a:t>
            </a:r>
          </a:p>
          <a:p>
            <a:endParaRPr lang="en-US" sz="2400" u="sng" dirty="0"/>
          </a:p>
          <a:p>
            <a:r>
              <a:rPr lang="en-US" sz="2400" dirty="0"/>
              <a:t>Because we’re making many decisions over time, each of which affects the system, errors are compounded when there is unmeasured information that affects system evolution over time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xmlns:a14="http://schemas.microsoft.com/office/drawing/2010/main">
        <mc:Choice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xmlns="">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37724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721887"/>
            <a:ext cx="10515600" cy="2852737"/>
          </a:xfrm>
        </p:spPr>
        <p:txBody>
          <a:bodyPr>
            <a:normAutofit/>
          </a:bodyPr>
          <a:lstStyle/>
          <a:p>
            <a:r>
              <a:rPr lang="en-US" dirty="0"/>
              <a:t>We have to choose, explicitly, what the goal should be.</a:t>
            </a:r>
          </a:p>
        </p:txBody>
      </p:sp>
      <p:sp>
        <p:nvSpPr>
          <p:cNvPr id="4" name="Text Placeholder 3"/>
          <p:cNvSpPr>
            <a:spLocks noGrp="1"/>
          </p:cNvSpPr>
          <p:nvPr>
            <p:ph type="body" idx="1"/>
          </p:nvPr>
        </p:nvSpPr>
        <p:spPr>
          <a:xfrm>
            <a:off x="844550" y="4248269"/>
            <a:ext cx="10515600" cy="1500187"/>
          </a:xfrm>
        </p:spPr>
        <p:txBody>
          <a:bodyPr/>
          <a:lstStyle/>
          <a:p>
            <a:r>
              <a:rPr lang="en-US" dirty="0"/>
              <a:t>Challenge 2 for RL in Health…</a:t>
            </a:r>
          </a:p>
        </p:txBody>
      </p:sp>
      <p:pic>
        <p:nvPicPr>
          <p:cNvPr id="5" name="Picture 2" descr="Image result for duke health">
            <a:extLst>
              <a:ext uri="{FF2B5EF4-FFF2-40B4-BE49-F238E27FC236}">
                <a16:creationId xmlns:a16="http://schemas.microsoft.com/office/drawing/2014/main" id="{FFE68C62-E09B-CF4B-B17F-FAE9AC15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84" y="1739295"/>
            <a:ext cx="3213100" cy="752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ealth insurer">
            <a:extLst>
              <a:ext uri="{FF2B5EF4-FFF2-40B4-BE49-F238E27FC236}">
                <a16:creationId xmlns:a16="http://schemas.microsoft.com/office/drawing/2014/main" id="{D6C073D2-B9B4-C642-90F9-9E33B1856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3949" y="736552"/>
            <a:ext cx="2757487" cy="27574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Image result for clipart person">
            <a:extLst>
              <a:ext uri="{FF2B5EF4-FFF2-40B4-BE49-F238E27FC236}">
                <a16:creationId xmlns:a16="http://schemas.microsoft.com/office/drawing/2014/main" id="{58FE9FFF-31F5-1240-8E98-5CEC4F6C1292}"/>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0846" y="610058"/>
            <a:ext cx="2600324" cy="26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89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429000"/>
            <a:ext cx="10515600" cy="2852737"/>
          </a:xfrm>
        </p:spPr>
        <p:txBody>
          <a:bodyPr>
            <a:normAutofit/>
          </a:bodyPr>
          <a:lstStyle/>
          <a:p>
            <a:r>
              <a:rPr lang="en-US" dirty="0"/>
              <a:t>The cost of error is high.</a:t>
            </a:r>
          </a:p>
        </p:txBody>
      </p:sp>
      <p:sp>
        <p:nvSpPr>
          <p:cNvPr id="4" name="Text Placeholder 3"/>
          <p:cNvSpPr>
            <a:spLocks noGrp="1"/>
          </p:cNvSpPr>
          <p:nvPr>
            <p:ph type="body" idx="1"/>
          </p:nvPr>
        </p:nvSpPr>
        <p:spPr/>
        <p:txBody>
          <a:bodyPr/>
          <a:lstStyle/>
          <a:p>
            <a:r>
              <a:rPr lang="en-US" dirty="0"/>
              <a:t>Challenge 3 for RL in Health…</a:t>
            </a:r>
          </a:p>
        </p:txBody>
      </p:sp>
    </p:spTree>
    <p:extLst>
      <p:ext uri="{BB962C8B-B14F-4D97-AF65-F5344CB8AC3E}">
        <p14:creationId xmlns:p14="http://schemas.microsoft.com/office/powerpoint/2010/main" val="30469530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74700"/>
          </a:xfrm>
        </p:spPr>
        <p:txBody>
          <a:bodyPr>
            <a:normAutofit/>
          </a:bodyPr>
          <a:lstStyle/>
          <a:p>
            <a:r>
              <a:rPr lang="en-US" sz="4800" dirty="0"/>
              <a:t>In RL, we typically learn “from scratch”:</a:t>
            </a:r>
          </a:p>
        </p:txBody>
      </p:sp>
      <p:pic>
        <p:nvPicPr>
          <p:cNvPr id="1026" name="Picture 2" descr="Image result for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197099"/>
            <a:ext cx="3530600" cy="3731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070401"/>
            <a:ext cx="436940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Try things and see what works</a:t>
            </a:r>
          </a:p>
          <a:p>
            <a:pPr marL="285750" indent="-285750">
              <a:buFont typeface="Arial" panose="020B0604020202020204" pitchFamily="34" charset="0"/>
              <a:buChar char="•"/>
            </a:pPr>
            <a:r>
              <a:rPr lang="en-US" sz="2400" dirty="0"/>
              <a:t>Initially our actions are random</a:t>
            </a:r>
          </a:p>
        </p:txBody>
      </p:sp>
      <p:pic>
        <p:nvPicPr>
          <p:cNvPr id="1028" name="Picture 4" descr="Image result for alphast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011" y="3571378"/>
            <a:ext cx="4821237" cy="2711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one uses deep learning and 11,500 crashes to learn how to f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48" y="2566177"/>
            <a:ext cx="5372101" cy="3717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57948" y="1070401"/>
            <a:ext cx="5372101" cy="1785104"/>
          </a:xfrm>
          <a:prstGeom prst="rect">
            <a:avLst/>
          </a:prstGeom>
          <a:solidFill>
            <a:schemeClr val="bg1"/>
          </a:solidFill>
          <a:ln>
            <a:solidFill>
              <a:schemeClr val="tx1"/>
            </a:solidFill>
          </a:ln>
        </p:spPr>
        <p:txBody>
          <a:bodyPr wrap="square">
            <a:spAutoFit/>
          </a:bodyPr>
          <a:lstStyle/>
          <a:p>
            <a:pPr algn="ctr"/>
            <a:r>
              <a:rPr lang="en-US" sz="2800" dirty="0">
                <a:solidFill>
                  <a:srgbClr val="000000"/>
                </a:solidFill>
                <a:latin typeface="Theinhardt-Medium"/>
              </a:rPr>
              <a:t>Drone Uses AI and 11,500 Crashes to Learn How to Fly</a:t>
            </a:r>
          </a:p>
          <a:p>
            <a:pPr algn="ctr"/>
            <a:r>
              <a:rPr lang="en-US" dirty="0">
                <a:solidFill>
                  <a:srgbClr val="888888"/>
                </a:solidFill>
                <a:latin typeface="Georgia" panose="02040502050405020303" pitchFamily="18" charset="0"/>
              </a:rPr>
              <a:t>Crashing into objects has taught this drone to fly autonomously, by learning what not to do</a:t>
            </a:r>
          </a:p>
          <a:p>
            <a:pPr algn="ctr"/>
            <a:r>
              <a:rPr lang="en-US" dirty="0">
                <a:solidFill>
                  <a:srgbClr val="000000"/>
                </a:solidFill>
                <a:latin typeface="Theinhardt-Regular"/>
              </a:rPr>
              <a:t>By </a:t>
            </a:r>
            <a:r>
              <a:rPr lang="en-US" dirty="0">
                <a:solidFill>
                  <a:srgbClr val="000000"/>
                </a:solidFill>
                <a:latin typeface="Theinhardt-Bold"/>
                <a:hlinkClick r:id="rId5"/>
              </a:rPr>
              <a:t>Evan Ackerman</a:t>
            </a:r>
            <a:endParaRPr lang="en-US" b="0" i="0" dirty="0">
              <a:solidFill>
                <a:srgbClr val="000000"/>
              </a:solidFill>
              <a:effectLst/>
              <a:latin typeface="Theinhardt-Regular"/>
            </a:endParaRPr>
          </a:p>
        </p:txBody>
      </p:sp>
    </p:spTree>
    <p:extLst>
      <p:ext uri="{BB962C8B-B14F-4D97-AF65-F5344CB8AC3E}">
        <p14:creationId xmlns:p14="http://schemas.microsoft.com/office/powerpoint/2010/main" val="14488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069584"/>
            <a:ext cx="6916808" cy="38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2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r>
              <a:rPr lang="en-US" sz="4800" dirty="0"/>
              <a:t>Failing 11,500 times isn’t always an option</a:t>
            </a:r>
          </a:p>
        </p:txBody>
      </p:sp>
      <p:pic>
        <p:nvPicPr>
          <p:cNvPr id="4" name="Picture 2" descr="https://sandpit.bmj.com/graphics/2016/sepsisSOTA/sepsis-v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9" y="1346200"/>
            <a:ext cx="4670401" cy="2895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16" y="1419971"/>
            <a:ext cx="5234484" cy="27481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esla self-driv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6273" y="3547795"/>
            <a:ext cx="4772760" cy="26835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C85DA3-E53E-FA4E-84A9-53FB8BA4737B}"/>
              </a:ext>
            </a:extLst>
          </p:cNvPr>
          <p:cNvSpPr txBox="1"/>
          <p:nvPr/>
        </p:nvSpPr>
        <p:spPr>
          <a:xfrm>
            <a:off x="8464014" y="5011435"/>
            <a:ext cx="2765459" cy="954107"/>
          </a:xfrm>
          <a:prstGeom prst="rect">
            <a:avLst/>
          </a:prstGeom>
          <a:noFill/>
        </p:spPr>
        <p:txBody>
          <a:bodyPr wrap="square" rtlCol="0">
            <a:spAutoFit/>
          </a:bodyPr>
          <a:lstStyle/>
          <a:p>
            <a:r>
              <a:rPr lang="en-US" sz="2800" dirty="0">
                <a:solidFill>
                  <a:schemeClr val="accent2"/>
                </a:solidFill>
              </a:rPr>
              <a:t>-&gt; What are the alternatives?</a:t>
            </a:r>
          </a:p>
        </p:txBody>
      </p:sp>
    </p:spTree>
    <p:extLst>
      <p:ext uri="{BB962C8B-B14F-4D97-AF65-F5344CB8AC3E}">
        <p14:creationId xmlns:p14="http://schemas.microsoft.com/office/powerpoint/2010/main" val="10652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F90E-1BBC-8944-805F-1D014D0201CD}"/>
              </a:ext>
            </a:extLst>
          </p:cNvPr>
          <p:cNvSpPr>
            <a:spLocks noGrp="1"/>
          </p:cNvSpPr>
          <p:nvPr>
            <p:ph type="title"/>
          </p:nvPr>
        </p:nvSpPr>
        <p:spPr>
          <a:xfrm>
            <a:off x="0" y="0"/>
            <a:ext cx="10972800" cy="1143000"/>
          </a:xfrm>
        </p:spPr>
        <p:txBody>
          <a:bodyPr>
            <a:normAutofit/>
          </a:bodyPr>
          <a:lstStyle/>
          <a:p>
            <a:r>
              <a:rPr lang="en-US" dirty="0"/>
              <a:t>A1. Learn from Observational Data</a:t>
            </a:r>
          </a:p>
        </p:txBody>
      </p:sp>
      <p:pic>
        <p:nvPicPr>
          <p:cNvPr id="4" name="Picture 3">
            <a:extLst>
              <a:ext uri="{FF2B5EF4-FFF2-40B4-BE49-F238E27FC236}">
                <a16:creationId xmlns:a16="http://schemas.microsoft.com/office/drawing/2014/main" id="{C4445B79-8F4C-8349-B85D-1E26031A7E4E}"/>
              </a:ext>
            </a:extLst>
          </p:cNvPr>
          <p:cNvPicPr>
            <a:picLocks noChangeAspect="1"/>
          </p:cNvPicPr>
          <p:nvPr/>
        </p:nvPicPr>
        <p:blipFill>
          <a:blip r:embed="rId3"/>
          <a:stretch>
            <a:fillRect/>
          </a:stretch>
        </p:blipFill>
        <p:spPr>
          <a:xfrm>
            <a:off x="1428750" y="1966073"/>
            <a:ext cx="4057650" cy="1743075"/>
          </a:xfrm>
          <a:prstGeom prst="rect">
            <a:avLst/>
          </a:prstGeom>
        </p:spPr>
      </p:pic>
      <p:pic>
        <p:nvPicPr>
          <p:cNvPr id="5" name="Picture 4">
            <a:extLst>
              <a:ext uri="{FF2B5EF4-FFF2-40B4-BE49-F238E27FC236}">
                <a16:creationId xmlns:a16="http://schemas.microsoft.com/office/drawing/2014/main" id="{957293B1-39D0-0644-B9A5-B4D9649B49B6}"/>
              </a:ext>
            </a:extLst>
          </p:cNvPr>
          <p:cNvPicPr>
            <a:picLocks noChangeAspect="1"/>
          </p:cNvPicPr>
          <p:nvPr/>
        </p:nvPicPr>
        <p:blipFill rotWithShape="1">
          <a:blip r:embed="rId4"/>
          <a:srcRect l="13144" r="15492"/>
          <a:stretch/>
        </p:blipFill>
        <p:spPr>
          <a:xfrm>
            <a:off x="6470985" y="1875585"/>
            <a:ext cx="4629150" cy="1924050"/>
          </a:xfrm>
          <a:prstGeom prst="rect">
            <a:avLst/>
          </a:prstGeom>
        </p:spPr>
      </p:pic>
      <p:sp>
        <p:nvSpPr>
          <p:cNvPr id="6" name="Rectangle 5">
            <a:extLst>
              <a:ext uri="{FF2B5EF4-FFF2-40B4-BE49-F238E27FC236}">
                <a16:creationId xmlns:a16="http://schemas.microsoft.com/office/drawing/2014/main" id="{B1FBB34C-81DE-D345-B26C-9338D0725690}"/>
              </a:ext>
            </a:extLst>
          </p:cNvPr>
          <p:cNvSpPr/>
          <p:nvPr/>
        </p:nvSpPr>
        <p:spPr>
          <a:xfrm>
            <a:off x="6766261" y="3799635"/>
            <a:ext cx="4038598" cy="553998"/>
          </a:xfrm>
          <a:prstGeom prst="rect">
            <a:avLst/>
          </a:prstGeom>
        </p:spPr>
        <p:txBody>
          <a:bodyPr wrap="square">
            <a:spAutoFit/>
          </a:bodyPr>
          <a:lstStyle/>
          <a:p>
            <a:r>
              <a:rPr lang="en-US" sz="1000" dirty="0">
                <a:solidFill>
                  <a:srgbClr val="2B2B2B"/>
                </a:solidFill>
                <a:latin typeface="Arbutus Slab"/>
              </a:rPr>
              <a:t>The </a:t>
            </a:r>
            <a:r>
              <a:rPr lang="en-US" sz="1000" dirty="0" err="1">
                <a:solidFill>
                  <a:srgbClr val="2B2B2B"/>
                </a:solidFill>
                <a:latin typeface="Arbutus Slab"/>
              </a:rPr>
              <a:t>eICU</a:t>
            </a:r>
            <a:r>
              <a:rPr lang="en-US" sz="1000" dirty="0">
                <a:solidFill>
                  <a:srgbClr val="2B2B2B"/>
                </a:solidFill>
                <a:latin typeface="Arbutus Slab"/>
              </a:rPr>
              <a:t> Collaborative Research Database, a freely available multi-center database for critical care research. Pollard TJ, Johnson AEW, </a:t>
            </a:r>
            <a:r>
              <a:rPr lang="en-US" sz="1000" dirty="0" err="1">
                <a:solidFill>
                  <a:srgbClr val="2B2B2B"/>
                </a:solidFill>
                <a:latin typeface="Arbutus Slab"/>
              </a:rPr>
              <a:t>Raffa</a:t>
            </a:r>
            <a:r>
              <a:rPr lang="en-US" sz="1000" dirty="0">
                <a:solidFill>
                  <a:srgbClr val="2B2B2B"/>
                </a:solidFill>
                <a:latin typeface="Arbutus Slab"/>
              </a:rPr>
              <a:t> JD, </a:t>
            </a:r>
            <a:r>
              <a:rPr lang="en-US" sz="1000" dirty="0" err="1">
                <a:solidFill>
                  <a:srgbClr val="2B2B2B"/>
                </a:solidFill>
                <a:latin typeface="Arbutus Slab"/>
              </a:rPr>
              <a:t>Celi</a:t>
            </a:r>
            <a:r>
              <a:rPr lang="en-US" sz="1000" dirty="0">
                <a:solidFill>
                  <a:srgbClr val="2B2B2B"/>
                </a:solidFill>
                <a:latin typeface="Arbutus Slab"/>
              </a:rPr>
              <a:t> LA, Mark RG and </a:t>
            </a:r>
            <a:r>
              <a:rPr lang="en-US" sz="1000" dirty="0" err="1">
                <a:solidFill>
                  <a:srgbClr val="2B2B2B"/>
                </a:solidFill>
                <a:latin typeface="Arbutus Slab"/>
              </a:rPr>
              <a:t>Badawi</a:t>
            </a:r>
            <a:r>
              <a:rPr lang="en-US" sz="1000" dirty="0">
                <a:solidFill>
                  <a:srgbClr val="2B2B2B"/>
                </a:solidFill>
                <a:latin typeface="Arbutus Slab"/>
              </a:rPr>
              <a:t> O. Scientific Data (2018).</a:t>
            </a:r>
            <a:endParaRPr lang="en-US" sz="1000" dirty="0"/>
          </a:p>
        </p:txBody>
      </p:sp>
      <p:sp>
        <p:nvSpPr>
          <p:cNvPr id="7" name="TextBox 6">
            <a:extLst>
              <a:ext uri="{FF2B5EF4-FFF2-40B4-BE49-F238E27FC236}">
                <a16:creationId xmlns:a16="http://schemas.microsoft.com/office/drawing/2014/main" id="{21AE0FAD-BEBC-494F-A50E-EE795D44EA00}"/>
              </a:ext>
            </a:extLst>
          </p:cNvPr>
          <p:cNvSpPr txBox="1"/>
          <p:nvPr/>
        </p:nvSpPr>
        <p:spPr>
          <a:xfrm>
            <a:off x="2213811" y="5171533"/>
            <a:ext cx="789639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provides a large number of (</a:t>
            </a:r>
            <a:r>
              <a:rPr lang="en-US" sz="2400" dirty="0">
                <a:solidFill>
                  <a:schemeClr val="accent3"/>
                </a:solidFill>
              </a:rPr>
              <a:t>state</a:t>
            </a:r>
            <a:r>
              <a:rPr lang="en-US" sz="2400" dirty="0"/>
              <a:t>, </a:t>
            </a:r>
            <a:r>
              <a:rPr lang="en-US" sz="2400" dirty="0">
                <a:solidFill>
                  <a:schemeClr val="accent2"/>
                </a:solidFill>
              </a:rPr>
              <a:t>action</a:t>
            </a:r>
            <a:r>
              <a:rPr lang="en-US" sz="2400" dirty="0"/>
              <a:t>, </a:t>
            </a:r>
            <a:r>
              <a:rPr lang="en-US" sz="2400" dirty="0">
                <a:solidFill>
                  <a:schemeClr val="accent4"/>
                </a:solidFill>
              </a:rPr>
              <a:t>reward</a:t>
            </a:r>
            <a:r>
              <a:rPr lang="en-US" sz="2400" dirty="0"/>
              <a:t>) examples</a:t>
            </a:r>
          </a:p>
        </p:txBody>
      </p:sp>
    </p:spTree>
    <p:extLst>
      <p:ext uri="{BB962C8B-B14F-4D97-AF65-F5344CB8AC3E}">
        <p14:creationId xmlns:p14="http://schemas.microsoft.com/office/powerpoint/2010/main" val="4249873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a:bodyPr>
          <a:lstStyle/>
          <a:p>
            <a:pPr algn="l"/>
            <a:r>
              <a:rPr lang="en-US" sz="4800" dirty="0"/>
              <a:t>A2. Learn Policy from Simulated Environment</a:t>
            </a:r>
          </a:p>
        </p:txBody>
      </p:sp>
      <p:pic>
        <p:nvPicPr>
          <p:cNvPr id="4" name="Picture 3"/>
          <p:cNvPicPr>
            <a:picLocks noChangeAspect="1"/>
          </p:cNvPicPr>
          <p:nvPr/>
        </p:nvPicPr>
        <p:blipFill>
          <a:blip r:embed="rId3"/>
          <a:stretch>
            <a:fillRect/>
          </a:stretch>
        </p:blipFill>
        <p:spPr>
          <a:xfrm>
            <a:off x="292100" y="1016928"/>
            <a:ext cx="8332787" cy="4163084"/>
          </a:xfrm>
          <a:prstGeom prst="rect">
            <a:avLst/>
          </a:prstGeom>
        </p:spPr>
      </p:pic>
      <p:sp>
        <p:nvSpPr>
          <p:cNvPr id="5" name="Rounded Rectangle 4"/>
          <p:cNvSpPr/>
          <p:nvPr/>
        </p:nvSpPr>
        <p:spPr>
          <a:xfrm>
            <a:off x="2362200" y="4546600"/>
            <a:ext cx="9639300" cy="1701800"/>
          </a:xfrm>
          <a:prstGeom prst="roundRect">
            <a:avLst/>
          </a:prstGeom>
          <a:noFill/>
          <a:ln>
            <a:solidFill>
              <a:schemeClr val="tx1"/>
            </a:solidFill>
            <a:prstDash val="dash"/>
          </a:ln>
        </p:spPr>
        <p:style>
          <a:lnRef idx="2">
            <a:schemeClr val="accent3"/>
          </a:lnRef>
          <a:fillRef idx="1">
            <a:schemeClr val="lt1"/>
          </a:fillRef>
          <a:effectRef idx="0">
            <a:schemeClr val="accent3"/>
          </a:effectRef>
          <a:fontRef idx="minor">
            <a:schemeClr val="dk1"/>
          </a:fontRef>
        </p:style>
        <p:txBody>
          <a:bodyPr rtlCol="0" anchor="b"/>
          <a:lstStyle/>
          <a:p>
            <a:pPr algn="r"/>
            <a:r>
              <a:rPr lang="en-US" sz="2800" b="1" dirty="0">
                <a:solidFill>
                  <a:schemeClr val="tx1"/>
                </a:solidFill>
              </a:rPr>
              <a:t>Reinforcement Learning Agent</a:t>
            </a:r>
          </a:p>
        </p:txBody>
      </p:sp>
      <p:sp>
        <p:nvSpPr>
          <p:cNvPr id="6" name="TextBox 5"/>
          <p:cNvSpPr txBox="1"/>
          <p:nvPr/>
        </p:nvSpPr>
        <p:spPr>
          <a:xfrm>
            <a:off x="2755898" y="5457303"/>
            <a:ext cx="856325" cy="369332"/>
          </a:xfrm>
          <a:prstGeom prst="rect">
            <a:avLst/>
          </a:prstGeom>
          <a:noFill/>
        </p:spPr>
        <p:txBody>
          <a:bodyPr wrap="none" rtlCol="0">
            <a:spAutoFit/>
          </a:bodyPr>
          <a:lstStyle/>
          <a:p>
            <a:r>
              <a:rPr lang="en-US" dirty="0">
                <a:solidFill>
                  <a:srgbClr val="B95B4E"/>
                </a:solidFill>
              </a:rPr>
              <a:t>actions</a:t>
            </a:r>
          </a:p>
        </p:txBody>
      </p:sp>
      <p:sp>
        <p:nvSpPr>
          <p:cNvPr id="7" name="Right Brace 6"/>
          <p:cNvSpPr/>
          <p:nvPr/>
        </p:nvSpPr>
        <p:spPr>
          <a:xfrm rot="5400000">
            <a:off x="3009297" y="4585395"/>
            <a:ext cx="349529" cy="1394287"/>
          </a:xfrm>
          <a:prstGeom prst="rightBrace">
            <a:avLst>
              <a:gd name="adj1" fmla="val 59201"/>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p:cNvSpPr txBox="1"/>
          <p:nvPr/>
        </p:nvSpPr>
        <p:spPr>
          <a:xfrm>
            <a:off x="8836303" y="3160244"/>
            <a:ext cx="644344" cy="369332"/>
          </a:xfrm>
          <a:prstGeom prst="rect">
            <a:avLst/>
          </a:prstGeom>
          <a:noFill/>
        </p:spPr>
        <p:txBody>
          <a:bodyPr wrap="none" rtlCol="0">
            <a:spAutoFit/>
          </a:bodyPr>
          <a:lstStyle/>
          <a:p>
            <a:r>
              <a:rPr lang="en-US" dirty="0">
                <a:solidFill>
                  <a:schemeClr val="accent3"/>
                </a:solidFill>
              </a:rPr>
              <a:t>state</a:t>
            </a:r>
          </a:p>
        </p:txBody>
      </p:sp>
      <p:sp>
        <p:nvSpPr>
          <p:cNvPr id="10" name="Right Brace 9"/>
          <p:cNvSpPr/>
          <p:nvPr/>
        </p:nvSpPr>
        <p:spPr>
          <a:xfrm>
            <a:off x="8624887" y="3148572"/>
            <a:ext cx="211416" cy="469900"/>
          </a:xfrm>
          <a:prstGeom prst="rightBrace">
            <a:avLst>
              <a:gd name="adj1" fmla="val 59201"/>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8206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01970-3434-CC41-992B-47F62B7034D8}"/>
              </a:ext>
            </a:extLst>
          </p:cNvPr>
          <p:cNvPicPr>
            <a:picLocks noChangeAspect="1"/>
          </p:cNvPicPr>
          <p:nvPr/>
        </p:nvPicPr>
        <p:blipFill>
          <a:blip r:embed="rId3"/>
          <a:stretch>
            <a:fillRect/>
          </a:stretch>
        </p:blipFill>
        <p:spPr>
          <a:xfrm>
            <a:off x="4306445" y="1749268"/>
            <a:ext cx="3579109" cy="3579109"/>
          </a:xfrm>
          <a:prstGeom prst="rect">
            <a:avLst/>
          </a:prstGeom>
        </p:spPr>
      </p:pic>
      <p:sp>
        <p:nvSpPr>
          <p:cNvPr id="2" name="Title 1">
            <a:extLst>
              <a:ext uri="{FF2B5EF4-FFF2-40B4-BE49-F238E27FC236}">
                <a16:creationId xmlns:a16="http://schemas.microsoft.com/office/drawing/2014/main" id="{9ACA783B-FCC3-324D-9C2C-0AA7B3D297C7}"/>
              </a:ext>
            </a:extLst>
          </p:cNvPr>
          <p:cNvSpPr>
            <a:spLocks noGrp="1"/>
          </p:cNvSpPr>
          <p:nvPr>
            <p:ph type="title"/>
          </p:nvPr>
        </p:nvSpPr>
        <p:spPr>
          <a:xfrm>
            <a:off x="0" y="0"/>
            <a:ext cx="10972800" cy="1143000"/>
          </a:xfrm>
        </p:spPr>
        <p:txBody>
          <a:bodyPr>
            <a:normAutofit/>
          </a:bodyPr>
          <a:lstStyle/>
          <a:p>
            <a:pPr algn="l"/>
            <a:r>
              <a:rPr lang="en-US" sz="5400" dirty="0"/>
              <a:t>A3. Learn with Expert Oversight</a:t>
            </a:r>
          </a:p>
        </p:txBody>
      </p:sp>
      <p:pic>
        <p:nvPicPr>
          <p:cNvPr id="4" name="Picture 3">
            <a:extLst>
              <a:ext uri="{FF2B5EF4-FFF2-40B4-BE49-F238E27FC236}">
                <a16:creationId xmlns:a16="http://schemas.microsoft.com/office/drawing/2014/main" id="{080D6605-BDF7-3747-834D-B59C3E1CF288}"/>
              </a:ext>
            </a:extLst>
          </p:cNvPr>
          <p:cNvPicPr>
            <a:picLocks noChangeAspect="1"/>
          </p:cNvPicPr>
          <p:nvPr/>
        </p:nvPicPr>
        <p:blipFill>
          <a:blip r:embed="rId4"/>
          <a:stretch>
            <a:fillRect/>
          </a:stretch>
        </p:blipFill>
        <p:spPr>
          <a:xfrm>
            <a:off x="518753" y="2478269"/>
            <a:ext cx="3787692" cy="2121108"/>
          </a:xfrm>
          <a:prstGeom prst="rect">
            <a:avLst/>
          </a:prstGeom>
        </p:spPr>
      </p:pic>
      <p:sp>
        <p:nvSpPr>
          <p:cNvPr id="7" name="TextBox 6">
            <a:extLst>
              <a:ext uri="{FF2B5EF4-FFF2-40B4-BE49-F238E27FC236}">
                <a16:creationId xmlns:a16="http://schemas.microsoft.com/office/drawing/2014/main" id="{D3AA1F1A-3BAC-1845-836B-3C58E91A3F45}"/>
              </a:ext>
            </a:extLst>
          </p:cNvPr>
          <p:cNvSpPr txBox="1"/>
          <p:nvPr/>
        </p:nvSpPr>
        <p:spPr>
          <a:xfrm>
            <a:off x="1543803" y="5290675"/>
            <a:ext cx="1737592" cy="369332"/>
          </a:xfrm>
          <a:prstGeom prst="rect">
            <a:avLst/>
          </a:prstGeom>
          <a:noFill/>
        </p:spPr>
        <p:txBody>
          <a:bodyPr wrap="none" rtlCol="0">
            <a:spAutoFit/>
          </a:bodyPr>
          <a:lstStyle/>
          <a:p>
            <a:r>
              <a:rPr lang="en-US" dirty="0"/>
              <a:t>physiologic state</a:t>
            </a:r>
          </a:p>
        </p:txBody>
      </p:sp>
      <p:sp>
        <p:nvSpPr>
          <p:cNvPr id="8" name="TextBox 7">
            <a:extLst>
              <a:ext uri="{FF2B5EF4-FFF2-40B4-BE49-F238E27FC236}">
                <a16:creationId xmlns:a16="http://schemas.microsoft.com/office/drawing/2014/main" id="{7CC4C231-9C22-104B-AF2F-7CD33EA96194}"/>
              </a:ext>
            </a:extLst>
          </p:cNvPr>
          <p:cNvSpPr txBox="1"/>
          <p:nvPr/>
        </p:nvSpPr>
        <p:spPr>
          <a:xfrm>
            <a:off x="4712767" y="5290675"/>
            <a:ext cx="2766463" cy="369332"/>
          </a:xfrm>
          <a:prstGeom prst="rect">
            <a:avLst/>
          </a:prstGeom>
          <a:noFill/>
        </p:spPr>
        <p:txBody>
          <a:bodyPr wrap="none" rtlCol="0">
            <a:spAutoFit/>
          </a:bodyPr>
          <a:lstStyle/>
          <a:p>
            <a:r>
              <a:rPr lang="en-US" dirty="0"/>
              <a:t>algorithm recommendation</a:t>
            </a:r>
          </a:p>
        </p:txBody>
      </p:sp>
      <p:sp>
        <p:nvSpPr>
          <p:cNvPr id="9" name="TextBox 8">
            <a:extLst>
              <a:ext uri="{FF2B5EF4-FFF2-40B4-BE49-F238E27FC236}">
                <a16:creationId xmlns:a16="http://schemas.microsoft.com/office/drawing/2014/main" id="{DF31FAF1-BFC0-6B4D-BFF1-EDB4FDEC7137}"/>
              </a:ext>
            </a:extLst>
          </p:cNvPr>
          <p:cNvSpPr txBox="1"/>
          <p:nvPr/>
        </p:nvSpPr>
        <p:spPr>
          <a:xfrm>
            <a:off x="8750801" y="5290673"/>
            <a:ext cx="1920590" cy="369332"/>
          </a:xfrm>
          <a:prstGeom prst="rect">
            <a:avLst/>
          </a:prstGeom>
          <a:noFill/>
        </p:spPr>
        <p:txBody>
          <a:bodyPr wrap="none" rtlCol="0">
            <a:spAutoFit/>
          </a:bodyPr>
          <a:lstStyle/>
          <a:p>
            <a:r>
              <a:rPr lang="en-US" dirty="0"/>
              <a:t>physician approval</a:t>
            </a:r>
          </a:p>
        </p:txBody>
      </p:sp>
      <p:pic>
        <p:nvPicPr>
          <p:cNvPr id="4098" name="Picture 2" descr="Image result for doctor thumbs 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817" y="1387798"/>
            <a:ext cx="7570541" cy="42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2955"/>
            <a:ext cx="10972800" cy="1143000"/>
          </a:xfrm>
        </p:spPr>
        <p:txBody>
          <a:bodyPr/>
          <a:lstStyle/>
          <a:p>
            <a:r>
              <a:rPr lang="en-US" dirty="0"/>
              <a:t>Open Questions for RL</a:t>
            </a:r>
          </a:p>
        </p:txBody>
      </p:sp>
      <p:sp>
        <p:nvSpPr>
          <p:cNvPr id="3" name="Content Placeholder 2"/>
          <p:cNvSpPr>
            <a:spLocks noGrp="1"/>
          </p:cNvSpPr>
          <p:nvPr>
            <p:ph idx="1"/>
          </p:nvPr>
        </p:nvSpPr>
        <p:spPr>
          <a:xfrm>
            <a:off x="609600" y="2209800"/>
            <a:ext cx="10972800" cy="3916364"/>
          </a:xfrm>
        </p:spPr>
        <p:txBody>
          <a:bodyPr>
            <a:noAutofit/>
          </a:bodyPr>
          <a:lstStyle/>
          <a:p>
            <a:pPr marL="514350" indent="-514350">
              <a:buAutoNum type="arabicPeriod"/>
            </a:pPr>
            <a:r>
              <a:rPr lang="en-US" sz="4000" dirty="0"/>
              <a:t>How can we incorporate existing knowledge to avoid “starting from scratch”?</a:t>
            </a:r>
          </a:p>
          <a:p>
            <a:pPr marL="514350" indent="-514350">
              <a:buAutoNum type="arabicPeriod"/>
            </a:pPr>
            <a:endParaRPr lang="en-US" sz="4000" dirty="0"/>
          </a:p>
          <a:p>
            <a:pPr marL="514350" indent="-514350">
              <a:buAutoNum type="arabicPeriod"/>
            </a:pPr>
            <a:r>
              <a:rPr lang="en-US" sz="4000" i="1" dirty="0"/>
              <a:t>Should we</a:t>
            </a:r>
            <a:r>
              <a:rPr lang="en-US" sz="4000" dirty="0"/>
              <a:t> avoid starting from scratch?</a:t>
            </a:r>
            <a:endParaRPr lang="en-US" sz="4000" i="1" dirty="0"/>
          </a:p>
        </p:txBody>
      </p:sp>
    </p:spTree>
    <p:extLst>
      <p:ext uri="{BB962C8B-B14F-4D97-AF65-F5344CB8AC3E}">
        <p14:creationId xmlns:p14="http://schemas.microsoft.com/office/powerpoint/2010/main" val="3672880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0AC9-D813-5E4E-B57C-B06CAB8D6066}"/>
              </a:ext>
            </a:extLst>
          </p:cNvPr>
          <p:cNvSpPr>
            <a:spLocks noGrp="1"/>
          </p:cNvSpPr>
          <p:nvPr>
            <p:ph type="title"/>
          </p:nvPr>
        </p:nvSpPr>
        <p:spPr>
          <a:xfrm>
            <a:off x="736316" y="3913187"/>
            <a:ext cx="10515600" cy="2852737"/>
          </a:xfrm>
        </p:spPr>
        <p:txBody>
          <a:bodyPr>
            <a:normAutofit/>
          </a:bodyPr>
          <a:lstStyle/>
          <a:p>
            <a:r>
              <a:rPr lang="en-US" dirty="0"/>
              <a:t>Other Directions in RL for Medicine</a:t>
            </a:r>
          </a:p>
        </p:txBody>
      </p:sp>
      <p:sp>
        <p:nvSpPr>
          <p:cNvPr id="3" name="Text Placeholder 2">
            <a:extLst>
              <a:ext uri="{FF2B5EF4-FFF2-40B4-BE49-F238E27FC236}">
                <a16:creationId xmlns:a16="http://schemas.microsoft.com/office/drawing/2014/main" id="{B218C5D1-EBF6-6B41-B6D4-228A37FBB144}"/>
              </a:ext>
            </a:extLst>
          </p:cNvPr>
          <p:cNvSpPr>
            <a:spLocks noGrp="1"/>
          </p:cNvSpPr>
          <p:nvPr>
            <p:ph type="body" idx="1"/>
          </p:nvPr>
        </p:nvSpPr>
        <p:spPr/>
        <p:txBody>
          <a:bodyPr/>
          <a:lstStyle/>
          <a:p>
            <a:r>
              <a:rPr lang="en-US" dirty="0"/>
              <a:t>Clinical Trials and Self-Experimentation</a:t>
            </a:r>
          </a:p>
        </p:txBody>
      </p:sp>
    </p:spTree>
    <p:extLst>
      <p:ext uri="{BB962C8B-B14F-4D97-AF65-F5344CB8AC3E}">
        <p14:creationId xmlns:p14="http://schemas.microsoft.com/office/powerpoint/2010/main" val="2233660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23A82-A0F0-9B41-801E-A916B4080C1B}"/>
              </a:ext>
            </a:extLst>
          </p:cNvPr>
          <p:cNvPicPr>
            <a:picLocks noChangeAspect="1"/>
          </p:cNvPicPr>
          <p:nvPr/>
        </p:nvPicPr>
        <p:blipFill>
          <a:blip r:embed="rId3"/>
          <a:stretch>
            <a:fillRect/>
          </a:stretch>
        </p:blipFill>
        <p:spPr>
          <a:xfrm>
            <a:off x="3993152" y="1728788"/>
            <a:ext cx="7987407" cy="4492916"/>
          </a:xfrm>
          <a:prstGeom prst="rect">
            <a:avLst/>
          </a:prstGeom>
        </p:spPr>
      </p:pic>
      <p:sp>
        <p:nvSpPr>
          <p:cNvPr id="3" name="TextBox 2"/>
          <p:cNvSpPr txBox="1"/>
          <p:nvPr/>
        </p:nvSpPr>
        <p:spPr>
          <a:xfrm>
            <a:off x="314133" y="3544048"/>
            <a:ext cx="3329180" cy="2677656"/>
          </a:xfrm>
          <a:prstGeom prst="rect">
            <a:avLst/>
          </a:prstGeom>
          <a:noFill/>
        </p:spPr>
        <p:txBody>
          <a:bodyPr wrap="square" rtlCol="0">
            <a:spAutoFit/>
          </a:bodyPr>
          <a:lstStyle/>
          <a:p>
            <a:r>
              <a:rPr lang="en-US" sz="2400" b="1" dirty="0"/>
              <a:t>A reinforcement learning approach to weaning of mechanical ventilation in intensive care units.</a:t>
            </a:r>
          </a:p>
          <a:p>
            <a:r>
              <a:rPr lang="en-US" sz="2400" dirty="0"/>
              <a:t>Prasad, </a:t>
            </a:r>
            <a:r>
              <a:rPr lang="en-US" sz="2400" dirty="0" err="1"/>
              <a:t>Niranjani</a:t>
            </a:r>
            <a:r>
              <a:rPr lang="en-US" sz="2400" dirty="0"/>
              <a:t>, et al.</a:t>
            </a:r>
          </a:p>
          <a:p>
            <a:r>
              <a:rPr lang="en-US" sz="2400" dirty="0"/>
              <a:t>arXiv:1704.06300 (2017).</a:t>
            </a:r>
          </a:p>
        </p:txBody>
      </p:sp>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Sequential Decision-Making Problems </a:t>
            </a:r>
          </a:p>
          <a:p>
            <a:r>
              <a:rPr lang="en-US" sz="4800" dirty="0"/>
              <a:t>are Everywhere in Medicine</a:t>
            </a:r>
          </a:p>
        </p:txBody>
      </p:sp>
    </p:spTree>
    <p:extLst>
      <p:ext uri="{BB962C8B-B14F-4D97-AF65-F5344CB8AC3E}">
        <p14:creationId xmlns:p14="http://schemas.microsoft.com/office/powerpoint/2010/main" val="304654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Suppose we are evaluating a new drug…</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3337B993-DA22-4D4A-912C-E1F691B5F4FC}"/>
              </a:ext>
            </a:extLst>
          </p:cNvPr>
          <p:cNvGrpSpPr/>
          <p:nvPr/>
        </p:nvGrpSpPr>
        <p:grpSpPr>
          <a:xfrm>
            <a:off x="646706" y="2400300"/>
            <a:ext cx="1370375" cy="1014412"/>
            <a:chOff x="657838" y="2400300"/>
            <a:chExt cx="1370375" cy="1014412"/>
          </a:xfrm>
        </p:grpSpPr>
        <p:pic>
          <p:nvPicPr>
            <p:cNvPr id="33" name="Picture 6" descr="Related image">
              <a:extLst>
                <a:ext uri="{FF2B5EF4-FFF2-40B4-BE49-F238E27FC236}">
                  <a16:creationId xmlns:a16="http://schemas.microsoft.com/office/drawing/2014/main" id="{598DB2CA-F3BC-F846-BAC4-0CEC35D9D1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1C62B3A-003D-C840-BACC-78CF26D8B044}"/>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25871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A special case of RL</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2" name="Group 31">
            <a:extLst>
              <a:ext uri="{FF2B5EF4-FFF2-40B4-BE49-F238E27FC236}">
                <a16:creationId xmlns:a16="http://schemas.microsoft.com/office/drawing/2014/main" id="{500424D0-AB7B-2A45-ACA3-F21C9AB7C963}"/>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7F491E4-DA1C-2B47-A8F5-C3440B2359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063B83-1FFA-DE45-A596-767C6B0FD6B2}"/>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3" name="Rectangle 32"/>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25752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8835"/>
          <a:stretch/>
        </p:blipFill>
        <p:spPr>
          <a:xfrm>
            <a:off x="211441" y="1"/>
            <a:ext cx="11769118" cy="1346885"/>
          </a:xfrm>
          <a:prstGeom prst="rect">
            <a:avLst/>
          </a:prstGeom>
        </p:spPr>
      </p:pic>
      <p:sp>
        <p:nvSpPr>
          <p:cNvPr id="5" name="TextBox 4"/>
          <p:cNvSpPr txBox="1"/>
          <p:nvPr/>
        </p:nvSpPr>
        <p:spPr>
          <a:xfrm>
            <a:off x="642579" y="2215358"/>
            <a:ext cx="6067313" cy="3046988"/>
          </a:xfrm>
          <a:prstGeom prst="rect">
            <a:avLst/>
          </a:prstGeom>
          <a:noFill/>
        </p:spPr>
        <p:txBody>
          <a:bodyPr wrap="square" rtlCol="0">
            <a:spAutoFit/>
          </a:bodyPr>
          <a:lstStyle/>
          <a:p>
            <a:r>
              <a:rPr lang="en-US" sz="2400" b="1" dirty="0"/>
              <a:t>Application: Optimal Allocation of Clinical Trial Participants</a:t>
            </a:r>
            <a:endParaRPr lang="en-US" sz="2400" i="1" dirty="0"/>
          </a:p>
          <a:p>
            <a:endParaRPr lang="en-US" sz="2400" i="1" dirty="0"/>
          </a:p>
          <a:p>
            <a:r>
              <a:rPr lang="en-US" sz="2400" i="1" dirty="0"/>
              <a:t>“An explicit assumption is the goal to treat patients effectively, in the trial as well as out. That is controversial (…)”</a:t>
            </a:r>
            <a:r>
              <a:rPr lang="en-US" sz="2400" dirty="0"/>
              <a:t> </a:t>
            </a:r>
          </a:p>
          <a:p>
            <a:endParaRPr lang="en-US" sz="2400" dirty="0"/>
          </a:p>
          <a:p>
            <a:r>
              <a:rPr lang="en-US" sz="2400" dirty="0"/>
              <a:t>(</a:t>
            </a:r>
            <a:r>
              <a:rPr lang="en-US" sz="2400" dirty="0" err="1"/>
              <a:t>Stangl</a:t>
            </a:r>
            <a:r>
              <a:rPr lang="en-US" sz="2400" dirty="0"/>
              <a:t>, Inoue and Irony, 2012)</a:t>
            </a:r>
          </a:p>
        </p:txBody>
      </p:sp>
      <p:pic>
        <p:nvPicPr>
          <p:cNvPr id="3" name="Picture 2">
            <a:extLst>
              <a:ext uri="{FF2B5EF4-FFF2-40B4-BE49-F238E27FC236}">
                <a16:creationId xmlns:a16="http://schemas.microsoft.com/office/drawing/2014/main" id="{24E56726-876D-B749-A0CF-3460C264F89A}"/>
              </a:ext>
            </a:extLst>
          </p:cNvPr>
          <p:cNvPicPr>
            <a:picLocks noChangeAspect="1"/>
          </p:cNvPicPr>
          <p:nvPr/>
        </p:nvPicPr>
        <p:blipFill>
          <a:blip r:embed="rId4"/>
          <a:stretch>
            <a:fillRect/>
          </a:stretch>
        </p:blipFill>
        <p:spPr>
          <a:xfrm>
            <a:off x="7832502" y="1446502"/>
            <a:ext cx="3352800" cy="4584700"/>
          </a:xfrm>
          <a:prstGeom prst="rect">
            <a:avLst/>
          </a:prstGeom>
        </p:spPr>
      </p:pic>
    </p:spTree>
    <p:extLst>
      <p:ext uri="{BB962C8B-B14F-4D97-AF65-F5344CB8AC3E}">
        <p14:creationId xmlns:p14="http://schemas.microsoft.com/office/powerpoint/2010/main" val="3367448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pic>
        <p:nvPicPr>
          <p:cNvPr id="1026" name="Picture 2" descr="Image result for robot nagivating its enviro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058" y="1848646"/>
            <a:ext cx="7306831" cy="41116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80752" y="5985952"/>
            <a:ext cx="6096000" cy="256545"/>
          </a:xfrm>
          <a:prstGeom prst="rect">
            <a:avLst/>
          </a:prstGeom>
        </p:spPr>
        <p:txBody>
          <a:bodyPr>
            <a:spAutoFit/>
          </a:bodyPr>
          <a:lstStyle/>
          <a:p>
            <a:r>
              <a:rPr lang="en-US" sz="1067" dirty="0">
                <a:hlinkClick r:id="rId4"/>
              </a:rPr>
              <a:t>https://www.techradar.com/news/fords-robot-postman-will-deliver-packages-to-your-front-door</a:t>
            </a:r>
            <a:endParaRPr lang="en-US" sz="1067" dirty="0"/>
          </a:p>
        </p:txBody>
      </p:sp>
      <p:sp>
        <p:nvSpPr>
          <p:cNvPr id="9" name="TextBox 8">
            <a:extLst>
              <a:ext uri="{FF2B5EF4-FFF2-40B4-BE49-F238E27FC236}">
                <a16:creationId xmlns:a16="http://schemas.microsoft.com/office/drawing/2014/main" id="{BFD400ED-A1EC-2B49-A2AE-AED93962E89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898737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4013" y="4344030"/>
            <a:ext cx="4691062" cy="1477328"/>
          </a:xfrm>
          <a:prstGeom prst="rect">
            <a:avLst/>
          </a:prstGeom>
        </p:spPr>
        <p:txBody>
          <a:bodyPr wrap="square">
            <a:spAutoFit/>
          </a:bodyPr>
          <a:lstStyle/>
          <a:p>
            <a:r>
              <a:rPr lang="en-US" b="1" dirty="0" err="1">
                <a:solidFill>
                  <a:srgbClr val="303030"/>
                </a:solidFill>
                <a:latin typeface="arial" panose="020B0604020202020204" pitchFamily="34" charset="0"/>
              </a:rPr>
              <a:t>TummyTrials</a:t>
            </a:r>
            <a:r>
              <a:rPr lang="en-US" b="1" dirty="0">
                <a:solidFill>
                  <a:srgbClr val="303030"/>
                </a:solidFill>
                <a:latin typeface="arial" panose="020B0604020202020204" pitchFamily="34" charset="0"/>
              </a:rPr>
              <a:t>: A Feasibility Study of Using Self-Experimentation to Detect Individualized Food Triggers. </a:t>
            </a:r>
          </a:p>
          <a:p>
            <a:r>
              <a:rPr lang="en-US" dirty="0" err="1">
                <a:solidFill>
                  <a:srgbClr val="303030"/>
                </a:solidFill>
                <a:latin typeface="arial" panose="020B0604020202020204" pitchFamily="34" charset="0"/>
              </a:rPr>
              <a:t>Karkar</a:t>
            </a:r>
            <a:r>
              <a:rPr lang="en-US" dirty="0">
                <a:solidFill>
                  <a:srgbClr val="303030"/>
                </a:solidFill>
                <a:latin typeface="arial" panose="020B0604020202020204" pitchFamily="34" charset="0"/>
              </a:rPr>
              <a:t> R, Schroeder J, Epstein DA, et al.</a:t>
            </a:r>
          </a:p>
          <a:p>
            <a:r>
              <a:rPr lang="en-US" i="1" dirty="0">
                <a:solidFill>
                  <a:srgbClr val="303030"/>
                </a:solidFill>
                <a:latin typeface="arial" panose="020B0604020202020204" pitchFamily="34" charset="0"/>
              </a:rPr>
              <a:t>SIGCHI Conference</a:t>
            </a:r>
            <a:r>
              <a:rPr lang="en-US" dirty="0">
                <a:solidFill>
                  <a:srgbClr val="303030"/>
                </a:solidFill>
                <a:latin typeface="arial" panose="020B0604020202020204" pitchFamily="34" charset="0"/>
              </a:rPr>
              <a:t> 2017;2017:6850-6863. </a:t>
            </a:r>
            <a:endParaRPr lang="en-US" dirty="0"/>
          </a:p>
        </p:txBody>
      </p:sp>
      <p:pic>
        <p:nvPicPr>
          <p:cNvPr id="3074" name="Picture 2" descr="Image result for ibs tri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27" y="1282189"/>
            <a:ext cx="4123811" cy="48324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N-of-1 Trial: Identify IBS Triggers</a:t>
            </a:r>
          </a:p>
        </p:txBody>
      </p:sp>
      <p:sp>
        <p:nvSpPr>
          <p:cNvPr id="7" name="Rectangle 6"/>
          <p:cNvSpPr/>
          <p:nvPr/>
        </p:nvSpPr>
        <p:spPr>
          <a:xfrm>
            <a:off x="6373019" y="1912517"/>
            <a:ext cx="5353050" cy="830997"/>
          </a:xfrm>
          <a:prstGeom prst="rect">
            <a:avLst/>
          </a:prstGeom>
        </p:spPr>
        <p:txBody>
          <a:bodyPr wrap="square">
            <a:spAutoFit/>
          </a:bodyPr>
          <a:lstStyle/>
          <a:p>
            <a:r>
              <a:rPr lang="en-US" sz="2400" dirty="0">
                <a:solidFill>
                  <a:srgbClr val="303030"/>
                </a:solidFill>
                <a:latin typeface="arial" panose="020B0604020202020204" pitchFamily="34" charset="0"/>
              </a:rPr>
              <a:t>Find foods (i.e. “actions”) that minimize IBS symptoms (i.e. “reward”)</a:t>
            </a:r>
            <a:endParaRPr lang="en-US" sz="2400" dirty="0"/>
          </a:p>
        </p:txBody>
      </p:sp>
    </p:spTree>
    <p:extLst>
      <p:ext uri="{BB962C8B-B14F-4D97-AF65-F5344CB8AC3E}">
        <p14:creationId xmlns:p14="http://schemas.microsoft.com/office/powerpoint/2010/main" val="8809438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This time, we track what works for men versus women</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781A9D36-4A7D-314A-9AF8-3E571D29BA6D}"/>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663846B-6D31-2B4B-AECA-A670D6F8386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7A229D9-7E77-A449-80E8-277EFE1213DF}"/>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1493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Personalized clinical trials can be formulated as RL</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 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5" name="Group 34">
            <a:extLst>
              <a:ext uri="{FF2B5EF4-FFF2-40B4-BE49-F238E27FC236}">
                <a16:creationId xmlns:a16="http://schemas.microsoft.com/office/drawing/2014/main" id="{7B5FA569-7CBD-874D-B887-F3D098C14A74}"/>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286B7F26-80DC-854C-B473-C4BD3752486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DB3647F-25E3-AD4D-9805-DA557D1208BC}"/>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2" name="Rectangle 31"/>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15323593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441" y="1"/>
            <a:ext cx="11769118" cy="6363730"/>
          </a:xfrm>
          <a:prstGeom prst="rect">
            <a:avLst/>
          </a:prstGeom>
        </p:spPr>
      </p:pic>
      <p:sp>
        <p:nvSpPr>
          <p:cNvPr id="3" name="TextBox 2"/>
          <p:cNvSpPr txBox="1"/>
          <p:nvPr/>
        </p:nvSpPr>
        <p:spPr>
          <a:xfrm>
            <a:off x="8711432" y="6148198"/>
            <a:ext cx="3480568" cy="307777"/>
          </a:xfrm>
          <a:prstGeom prst="rect">
            <a:avLst/>
          </a:prstGeom>
          <a:noFill/>
        </p:spPr>
        <p:txBody>
          <a:bodyPr wrap="none" rtlCol="0">
            <a:spAutoFit/>
          </a:bodyPr>
          <a:lstStyle/>
          <a:p>
            <a:r>
              <a:rPr lang="en-US" sz="1400" dirty="0"/>
              <a:t>From https://medium.com/emergent-future/</a:t>
            </a:r>
          </a:p>
        </p:txBody>
      </p:sp>
    </p:spTree>
    <p:extLst>
      <p:ext uri="{BB962C8B-B14F-4D97-AF65-F5344CB8AC3E}">
        <p14:creationId xmlns:p14="http://schemas.microsoft.com/office/powerpoint/2010/main" val="396607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
        <p:nvSpPr>
          <p:cNvPr id="9" name="Title 1">
            <a:extLst>
              <a:ext uri="{FF2B5EF4-FFF2-40B4-BE49-F238E27FC236}">
                <a16:creationId xmlns:a16="http://schemas.microsoft.com/office/drawing/2014/main" id="{68A79778-78BB-B34F-97CD-BC567DF81D2E}"/>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spTree>
    <p:extLst>
      <p:ext uri="{BB962C8B-B14F-4D97-AF65-F5344CB8AC3E}">
        <p14:creationId xmlns:p14="http://schemas.microsoft.com/office/powerpoint/2010/main" val="202411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390083"/>
            <a:ext cx="6979312" cy="36641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490995-46BC-B84E-B69E-07D35B34A21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21142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nvGraphicFramePr>
        <p:xfrm>
          <a:off x="6096000"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6096728"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096728"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9406924"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976527" y="5101861"/>
            <a:ext cx="2209131" cy="400110"/>
          </a:xfrm>
          <a:prstGeom prst="rect">
            <a:avLst/>
          </a:prstGeom>
          <a:noFill/>
        </p:spPr>
        <p:txBody>
          <a:bodyPr wrap="none" rtlCol="0">
            <a:spAutoFit/>
          </a:bodyPr>
          <a:lstStyle/>
          <a:p>
            <a:r>
              <a:rPr lang="en-US" sz="2000" dirty="0">
                <a:solidFill>
                  <a:srgbClr val="D5007F"/>
                </a:solidFill>
              </a:rPr>
              <a:t>p(rook b forward 3)</a:t>
            </a:r>
          </a:p>
        </p:txBody>
      </p:sp>
      <p:sp>
        <p:nvSpPr>
          <p:cNvPr id="33" name="TextBox 32"/>
          <p:cNvSpPr txBox="1"/>
          <p:nvPr/>
        </p:nvSpPr>
        <p:spPr>
          <a:xfrm>
            <a:off x="9976527" y="1531344"/>
            <a:ext cx="2154051" cy="400110"/>
          </a:xfrm>
          <a:prstGeom prst="rect">
            <a:avLst/>
          </a:prstGeom>
          <a:noFill/>
        </p:spPr>
        <p:txBody>
          <a:bodyPr wrap="none" rtlCol="0">
            <a:spAutoFit/>
          </a:bodyPr>
          <a:lstStyle/>
          <a:p>
            <a:r>
              <a:rPr lang="en-US" sz="2000" dirty="0">
                <a:solidFill>
                  <a:srgbClr val="D5007F"/>
                </a:solidFill>
              </a:rPr>
              <a:t>p(advance pawn a)</a:t>
            </a:r>
          </a:p>
        </p:txBody>
      </p:sp>
      <p:sp>
        <p:nvSpPr>
          <p:cNvPr id="34" name="TextBox 33"/>
          <p:cNvSpPr txBox="1"/>
          <p:nvPr/>
        </p:nvSpPr>
        <p:spPr>
          <a:xfrm>
            <a:off x="9976527" y="3611088"/>
            <a:ext cx="1078950" cy="400110"/>
          </a:xfrm>
          <a:prstGeom prst="rect">
            <a:avLst/>
          </a:prstGeom>
          <a:noFill/>
        </p:spPr>
        <p:txBody>
          <a:bodyPr wrap="none" rtlCol="0">
            <a:spAutoFit/>
          </a:bodyPr>
          <a:lstStyle/>
          <a:p>
            <a:r>
              <a:rPr lang="en-US" sz="2000" dirty="0">
                <a:solidFill>
                  <a:srgbClr val="D5007F"/>
                </a:solidFill>
              </a:rPr>
              <a:t>p(castle)</a:t>
            </a:r>
          </a:p>
        </p:txBody>
      </p:sp>
      <p:sp>
        <p:nvSpPr>
          <p:cNvPr id="36" name="TextBox 35"/>
          <p:cNvSpPr txBox="1"/>
          <p:nvPr/>
        </p:nvSpPr>
        <p:spPr>
          <a:xfrm>
            <a:off x="9976527" y="2590179"/>
            <a:ext cx="2132700" cy="400110"/>
          </a:xfrm>
          <a:prstGeom prst="rect">
            <a:avLst/>
          </a:prstGeom>
          <a:noFill/>
        </p:spPr>
        <p:txBody>
          <a:bodyPr wrap="none" rtlCol="0">
            <a:spAutoFit/>
          </a:bodyPr>
          <a:lstStyle/>
          <a:p>
            <a:r>
              <a:rPr lang="en-US" sz="2000" dirty="0">
                <a:solidFill>
                  <a:srgbClr val="D5007F"/>
                </a:solidFill>
              </a:rPr>
              <a:t>p(knight a move 1)</a:t>
            </a:r>
          </a:p>
        </p:txBody>
      </p:sp>
      <p:graphicFrame>
        <p:nvGraphicFramePr>
          <p:cNvPr id="40" name="Table 39"/>
          <p:cNvGraphicFramePr>
            <a:graphicFrameLocks noGrp="1"/>
          </p:cNvGraphicFramePr>
          <p:nvPr/>
        </p:nvGraphicFramePr>
        <p:xfrm>
          <a:off x="7751461"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7751461"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7751461"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6635978"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635978"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008905"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008905"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291441"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291441"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301580"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315890"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308373"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322278"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308373"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317032"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494016"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21699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extLst>
              <p:ext uri="{D42A27DB-BD31-4B8C-83A1-F6EECF244321}">
                <p14:modId xmlns:p14="http://schemas.microsoft.com/office/powerpoint/2010/main" val="717045617"/>
              </p:ext>
            </p:extLst>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extLst>
              <p:ext uri="{D42A27DB-BD31-4B8C-83A1-F6EECF244321}">
                <p14:modId xmlns:p14="http://schemas.microsoft.com/office/powerpoint/2010/main" val="3650313296"/>
              </p:ext>
            </p:extLst>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extLst>
              <p:ext uri="{D42A27DB-BD31-4B8C-83A1-F6EECF244321}">
                <p14:modId xmlns:p14="http://schemas.microsoft.com/office/powerpoint/2010/main" val="3759866652"/>
              </p:ext>
            </p:extLst>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12657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4000" u="sng" dirty="0"/>
              <a:t>Big difference</a:t>
            </a:r>
            <a:r>
              <a:rPr lang="en-US" sz="4000" dirty="0"/>
              <a:t>: we can’t directly evaluate our actions</a:t>
            </a:r>
          </a:p>
        </p:txBody>
      </p:sp>
      <p:graphicFrame>
        <p:nvGraphicFramePr>
          <p:cNvPr id="27" name="Table 26"/>
          <p:cNvGraphicFramePr>
            <a:graphicFrameLocks noGrp="1"/>
          </p:cNvGraphicFramePr>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76351" y="1308013"/>
            <a:ext cx="3243715"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t>Instead, we try things and see what works over the long-term</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Learn how our actions change the features/state, and keep track</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Try to move the system to a “good” state”</a:t>
            </a:r>
          </a:p>
        </p:txBody>
      </p:sp>
    </p:spTree>
    <p:extLst>
      <p:ext uri="{BB962C8B-B14F-4D97-AF65-F5344CB8AC3E}">
        <p14:creationId xmlns:p14="http://schemas.microsoft.com/office/powerpoint/2010/main" val="1083050695"/>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7590</TotalTime>
  <Words>2341</Words>
  <Application>Microsoft Macintosh PowerPoint</Application>
  <PresentationFormat>Widescreen</PresentationFormat>
  <Paragraphs>395</Paragraphs>
  <Slides>43</Slides>
  <Notes>32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43</vt:i4>
      </vt:variant>
    </vt:vector>
  </HeadingPairs>
  <TitlesOfParts>
    <vt:vector size="57" baseType="lpstr">
      <vt:lpstr>Arbutus Slab</vt:lpstr>
      <vt:lpstr>Arial</vt:lpstr>
      <vt:lpstr>Arial</vt:lpstr>
      <vt:lpstr>Calibri</vt:lpstr>
      <vt:lpstr>Calibri Light</vt:lpstr>
      <vt:lpstr>Cambria Math</vt:lpstr>
      <vt:lpstr>Georgia</vt:lpstr>
      <vt:lpstr>Helvetica</vt:lpstr>
      <vt:lpstr>Helvetica Neue</vt:lpstr>
      <vt:lpstr>interfaceregular</vt:lpstr>
      <vt:lpstr>Theinhardt-Bold</vt:lpstr>
      <vt:lpstr>Theinhardt-Medium</vt:lpstr>
      <vt:lpstr>Theinhardt-Regular</vt:lpstr>
      <vt:lpstr>2_Office Theme</vt:lpstr>
      <vt:lpstr>A Brief Introduction to Reinforcement Learning in Medicine </vt:lpstr>
      <vt:lpstr>PowerPoint Presentation</vt:lpstr>
      <vt:lpstr>PowerPoint Presentation</vt:lpstr>
      <vt:lpstr>PowerPoint Presentation</vt:lpstr>
      <vt:lpstr>PowerPoint Presentation</vt:lpstr>
      <vt:lpstr>PowerPoint Presentation</vt:lpstr>
      <vt:lpstr>Similarities to models we’ve discussed</vt:lpstr>
      <vt:lpstr>Similarities to models we’ve discussed</vt:lpstr>
      <vt:lpstr>Big difference: we can’t directly evaluate our actions</vt:lpstr>
      <vt:lpstr>PowerPoint Presentation</vt:lpstr>
      <vt:lpstr>PowerPoint Presentation</vt:lpstr>
      <vt:lpstr>PowerPoint Presentation</vt:lpstr>
      <vt:lpstr>PowerPoint Presentation</vt:lpstr>
      <vt:lpstr>PowerPoint Presentation</vt:lpstr>
      <vt:lpstr>PowerPoint Presentation</vt:lpstr>
      <vt:lpstr>Closed-Loop Blood Glucose Control (artificial pancreas)</vt:lpstr>
      <vt:lpstr>PowerPoint Presentation</vt:lpstr>
      <vt:lpstr>PowerPoint Presentation</vt:lpstr>
      <vt:lpstr>PowerPoint Presentation</vt:lpstr>
      <vt:lpstr>What information (features) is important?</vt:lpstr>
      <vt:lpstr>Chess or Go: the features (state) are what you see on the board</vt:lpstr>
      <vt:lpstr>PowerPoint Presentation</vt:lpstr>
      <vt:lpstr>PowerPoint Presentation</vt:lpstr>
      <vt:lpstr>PowerPoint Presentation</vt:lpstr>
      <vt:lpstr>PowerPoint Presentation</vt:lpstr>
      <vt:lpstr>PowerPoint Presentation</vt:lpstr>
      <vt:lpstr>We have to choose, explicitly, what the goal should be.</vt:lpstr>
      <vt:lpstr>The cost of error is high.</vt:lpstr>
      <vt:lpstr>In RL, we typically learn “from scratch”:</vt:lpstr>
      <vt:lpstr>Failing 11,500 times isn’t always an option</vt:lpstr>
      <vt:lpstr>A1. Learn from Observational Data</vt:lpstr>
      <vt:lpstr>A2. Learn Policy from Simulated Environment</vt:lpstr>
      <vt:lpstr>A3. Learn with Expert Oversight</vt:lpstr>
      <vt:lpstr>Open Questions for RL</vt:lpstr>
      <vt:lpstr>Other Directions in RL for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Breakout Session 1: ML from the Clinician’s Perspective</dc:title>
  <dc:creator>Matthew Engelhard, M.D., Ph.D.</dc:creator>
  <cp:lastModifiedBy>Matthew Engelhard, M.D., Ph.D.</cp:lastModifiedBy>
  <cp:revision>178</cp:revision>
  <dcterms:created xsi:type="dcterms:W3CDTF">2018-06-14T00:46:40Z</dcterms:created>
  <dcterms:modified xsi:type="dcterms:W3CDTF">2021-07-23T00:22:48Z</dcterms:modified>
</cp:coreProperties>
</file>